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946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3" r:id="rId9"/>
    <p:sldId id="264" r:id="rId10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2" d="100"/>
          <a:sy n="102" d="100"/>
        </p:scale>
        <p:origin x="-1044" y="-118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="" xmlns:p14="http://schemas.microsoft.com/office/powerpoint/2010/main" val="1014098524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Shape 68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Shape 8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Shape 8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9" name="Shape 8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1"/>
            <a:ext cx="7772400" cy="32004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714750"/>
            <a:ext cx="6400800" cy="9144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fld id="{48D92626-37D2-4832-BF7A-BC283494A20D}" type="datetimeFigureOut">
              <a:rPr lang="en-US" smtClean="0"/>
              <a:pPr algn="l" eaLnBrk="1" latinLnBrk="0" hangingPunct="1"/>
              <a:t>12/4/2016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ru" sz="1000" smtClean="0">
                <a:solidFill>
                  <a:schemeClr val="dk2"/>
                </a:solidFill>
              </a:rPr>
              <a:pPr lvl="0" algn="r">
                <a:spcBef>
                  <a:spcPts val="0"/>
                </a:spcBef>
                <a:buNone/>
              </a:pPr>
              <a:t>‹#›</a:t>
            </a:fld>
            <a:endParaRPr lang="ru" sz="1000">
              <a:solidFill>
                <a:schemeClr val="dk2"/>
              </a:solidFill>
            </a:endParaRP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kumimoji="0" lang="en-US"/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92626-37D2-4832-BF7A-BC283494A20D}" type="datetimeFigureOut">
              <a:rPr lang="en-US" smtClean="0"/>
              <a:pPr/>
              <a:t>12/4/2016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ru" sz="1000" smtClean="0">
                <a:solidFill>
                  <a:schemeClr val="dk2"/>
                </a:solidFill>
              </a:rPr>
              <a:pPr lvl="0" algn="r">
                <a:spcBef>
                  <a:spcPts val="0"/>
                </a:spcBef>
                <a:buNone/>
              </a:pPr>
              <a:t>‹#›</a:t>
            </a:fld>
            <a:endParaRPr lang="ru" sz="1000">
              <a:solidFill>
                <a:schemeClr val="dk2"/>
              </a:solidFill>
            </a:endParaRPr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92626-37D2-4832-BF7A-BC283494A20D}" type="datetimeFigureOut">
              <a:rPr lang="en-US" smtClean="0"/>
              <a:pPr/>
              <a:t>12/4/2016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ru" sz="1000" smtClean="0">
                <a:solidFill>
                  <a:schemeClr val="dk2"/>
                </a:solidFill>
              </a:rPr>
              <a:pPr lvl="0" algn="r">
                <a:spcBef>
                  <a:spcPts val="0"/>
                </a:spcBef>
                <a:buNone/>
              </a:pPr>
              <a:t>‹#›</a:t>
            </a:fld>
            <a:endParaRPr lang="ru" sz="1000">
              <a:solidFill>
                <a:schemeClr val="dk2"/>
              </a:solidFill>
            </a:endParaRPr>
          </a:p>
        </p:txBody>
      </p:sp>
    </p:spTree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ru"/>
              <a:pPr lvl="0">
                <a:spcBef>
                  <a:spcPts val="0"/>
                </a:spcBef>
                <a:buNone/>
              </a:pPr>
              <a:t>‹#›</a:t>
            </a:fld>
            <a:endParaRPr lang="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92626-37D2-4832-BF7A-BC283494A20D}" type="datetimeFigureOut">
              <a:rPr lang="en-US" smtClean="0"/>
              <a:pPr/>
              <a:t>12/4/2016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ru" sz="1000" smtClean="0">
                <a:solidFill>
                  <a:schemeClr val="dk2"/>
                </a:solidFill>
              </a:rPr>
              <a:pPr lvl="0" algn="r">
                <a:spcBef>
                  <a:spcPts val="0"/>
                </a:spcBef>
                <a:buNone/>
              </a:pPr>
              <a:t>‹#›</a:t>
            </a:fld>
            <a:endParaRPr lang="ru" sz="1000">
              <a:solidFill>
                <a:schemeClr val="dk2"/>
              </a:solidFill>
            </a:endParaRPr>
          </a:p>
        </p:txBody>
      </p:sp>
    </p:spTree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028701"/>
            <a:ext cx="7772400" cy="1878806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051573"/>
            <a:ext cx="7772400" cy="848915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fld id="{48D92626-37D2-4832-BF7A-BC283494A20D}" type="datetimeFigureOut">
              <a:rPr lang="en-US" smtClean="0"/>
              <a:pPr algn="l" eaLnBrk="1" latinLnBrk="0" hangingPunct="1"/>
              <a:t>12/4/2016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ru" sz="1000" smtClean="0">
                <a:solidFill>
                  <a:schemeClr val="dk2"/>
                </a:solidFill>
              </a:rPr>
              <a:pPr lvl="0" algn="r">
                <a:spcBef>
                  <a:spcPts val="0"/>
                </a:spcBef>
                <a:buNone/>
              </a:pPr>
              <a:t>‹#›</a:t>
            </a:fld>
            <a:endParaRPr lang="ru" sz="1000">
              <a:solidFill>
                <a:schemeClr val="dk2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4495800" y="2943225"/>
            <a:ext cx="84772" cy="6357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2943225"/>
            <a:ext cx="84772" cy="6357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2943225"/>
            <a:ext cx="84772" cy="6357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92626-37D2-4832-BF7A-BC283494A20D}" type="datetimeFigureOut">
              <a:rPr lang="en-US" smtClean="0"/>
              <a:pPr/>
              <a:t>12/4/2016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ru" sz="1000" smtClean="0">
                <a:solidFill>
                  <a:schemeClr val="dk2"/>
                </a:solidFill>
              </a:rPr>
              <a:pPr lvl="0" algn="r">
                <a:spcBef>
                  <a:spcPts val="0"/>
                </a:spcBef>
                <a:buNone/>
              </a:pPr>
              <a:t>‹#›</a:t>
            </a:fld>
            <a:endParaRPr lang="ru" sz="1000">
              <a:solidFill>
                <a:schemeClr val="dk2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200150"/>
            <a:ext cx="4041648" cy="339471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4040188" cy="4572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1" y="1200150"/>
            <a:ext cx="4041775" cy="4572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92626-37D2-4832-BF7A-BC283494A20D}" type="datetimeFigureOut">
              <a:rPr lang="en-US" smtClean="0"/>
              <a:pPr/>
              <a:t>12/4/2016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ru" sz="1000" smtClean="0">
                <a:solidFill>
                  <a:schemeClr val="dk2"/>
                </a:solidFill>
              </a:rPr>
              <a:pPr lvl="0" algn="r">
                <a:spcBef>
                  <a:spcPts val="0"/>
                </a:spcBef>
                <a:buNone/>
              </a:pPr>
              <a:t>‹#›</a:t>
            </a:fld>
            <a:endParaRPr lang="ru" sz="1000">
              <a:solidFill>
                <a:schemeClr val="dk2"/>
              </a:solidFill>
            </a:endParaRP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1659636"/>
            <a:ext cx="4041648" cy="2935224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1659637"/>
            <a:ext cx="4041648" cy="293489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92626-37D2-4832-BF7A-BC283494A20D}" type="datetimeFigureOut">
              <a:rPr lang="en-US" smtClean="0"/>
              <a:pPr/>
              <a:t>12/4/2016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ru" sz="1000" smtClean="0">
                <a:solidFill>
                  <a:schemeClr val="dk2"/>
                </a:solidFill>
              </a:rPr>
              <a:pPr lvl="0" algn="r">
                <a:spcBef>
                  <a:spcPts val="0"/>
                </a:spcBef>
                <a:buNone/>
              </a:pPr>
              <a:t>‹#›</a:t>
            </a:fld>
            <a:endParaRPr lang="ru" sz="1000">
              <a:solidFill>
                <a:schemeClr val="dk2"/>
              </a:solidFill>
            </a:endParaRPr>
          </a:p>
        </p:txBody>
      </p:sp>
    </p:spTree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D92626-37D2-4832-BF7A-BC283494A20D}" type="datetimeFigureOut">
              <a:rPr lang="en-US" smtClean="0"/>
              <a:pPr/>
              <a:t>12/4/2016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ru" sz="1000" smtClean="0">
                <a:solidFill>
                  <a:schemeClr val="dk2"/>
                </a:solidFill>
              </a:rPr>
              <a:pPr lvl="0" algn="r">
                <a:spcBef>
                  <a:spcPts val="0"/>
                </a:spcBef>
                <a:buNone/>
              </a:pPr>
              <a:t>‹#›</a:t>
            </a:fld>
            <a:endParaRPr lang="ru" sz="1000">
              <a:solidFill>
                <a:schemeClr val="dk2"/>
              </a:solidFill>
            </a:endParaRPr>
          </a:p>
        </p:txBody>
      </p:sp>
    </p:spTree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8" y="200025"/>
            <a:ext cx="3008313" cy="1571625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8" y="204788"/>
            <a:ext cx="4995863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8" y="1828801"/>
            <a:ext cx="3008313" cy="2765822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fld id="{48D92626-37D2-4832-BF7A-BC283494A20D}" type="datetimeFigureOut">
              <a:rPr lang="en-US" smtClean="0"/>
              <a:pPr algn="l" eaLnBrk="1" latinLnBrk="0" hangingPunct="1"/>
              <a:t>12/4/2016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ru" sz="1000" smtClean="0">
                <a:solidFill>
                  <a:schemeClr val="dk2"/>
                </a:solidFill>
              </a:rPr>
              <a:pPr lvl="0" algn="r">
                <a:spcBef>
                  <a:spcPts val="0"/>
                </a:spcBef>
                <a:buNone/>
              </a:pPr>
              <a:t>‹#›</a:t>
            </a:fld>
            <a:endParaRPr lang="ru" sz="1000">
              <a:solidFill>
                <a:schemeClr val="dk2"/>
              </a:solidFill>
            </a:endParaRPr>
          </a:p>
        </p:txBody>
      </p:sp>
    </p:spTree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171450"/>
            <a:ext cx="5711824" cy="671513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857250"/>
            <a:ext cx="6054724" cy="3405783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4357688"/>
            <a:ext cx="5711824" cy="40005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 eaLnBrk="1" latinLnBrk="0" hangingPunct="1"/>
            <a:fld id="{48D92626-37D2-4832-BF7A-BC283494A20D}" type="datetimeFigureOut">
              <a:rPr lang="en-US" smtClean="0"/>
              <a:pPr algn="l" eaLnBrk="1" latinLnBrk="0" hangingPunct="1"/>
              <a:t>12/4/2016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ru" sz="1000" smtClean="0">
                <a:solidFill>
                  <a:schemeClr val="dk2"/>
                </a:solidFill>
              </a:rPr>
              <a:pPr lvl="0" algn="r">
                <a:spcBef>
                  <a:spcPts val="0"/>
                </a:spcBef>
                <a:buNone/>
              </a:pPr>
              <a:t>‹#›</a:t>
            </a:fld>
            <a:endParaRPr lang="ru" sz="1000">
              <a:solidFill>
                <a:schemeClr val="dk2"/>
              </a:solidFill>
            </a:endParaRPr>
          </a:p>
        </p:txBody>
      </p:sp>
    </p:spTree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0015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8" y="4767263"/>
            <a:ext cx="2085975" cy="273844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 algn="l" eaLnBrk="1" latinLnBrk="0" hangingPunct="1"/>
            <a:fld id="{48D92626-37D2-4832-BF7A-BC283494A20D}" type="datetimeFigureOut">
              <a:rPr lang="en-US" smtClean="0"/>
              <a:pPr algn="l" eaLnBrk="1" latinLnBrk="0" hangingPunct="1"/>
              <a:t>12/4/2016</a:t>
            </a:fld>
            <a:endParaRPr lang="en-US" sz="1300" dirty="0">
              <a:solidFill>
                <a:schemeClr val="bg2">
                  <a:tint val="60000"/>
                  <a:satMod val="155000"/>
                </a:scheme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6" y="4767263"/>
            <a:ext cx="2847975" cy="273844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 algn="r" eaLnBrk="1" latinLnBrk="0" hangingPunct="1"/>
            <a:endParaRPr kumimoji="0" lang="en-US" sz="1300" dirty="0">
              <a:solidFill>
                <a:schemeClr val="bg2">
                  <a:tint val="60000"/>
                  <a:satMod val="155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9" y="4767263"/>
            <a:ext cx="561975" cy="273844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ru" sz="1000" smtClean="0">
                <a:solidFill>
                  <a:schemeClr val="dk2"/>
                </a:solidFill>
              </a:rPr>
              <a:pPr lvl="0" algn="r">
                <a:spcBef>
                  <a:spcPts val="0"/>
                </a:spcBef>
                <a:buNone/>
              </a:pPr>
              <a:t>‹#›</a:t>
            </a:fld>
            <a:endParaRPr lang="ru" sz="1000">
              <a:solidFill>
                <a:schemeClr val="dk2"/>
              </a:solidFill>
            </a:endParaRPr>
          </a:p>
        </p:txBody>
      </p:sp>
      <p:sp>
        <p:nvSpPr>
          <p:cNvPr id="7" name="Oval 6"/>
          <p:cNvSpPr/>
          <p:nvPr/>
        </p:nvSpPr>
        <p:spPr>
          <a:xfrm>
            <a:off x="8457760" y="4874538"/>
            <a:ext cx="84772" cy="6357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4874538"/>
            <a:ext cx="84772" cy="63579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7" r:id="rId1"/>
    <p:sldLayoutId id="2147483948" r:id="rId2"/>
    <p:sldLayoutId id="2147483949" r:id="rId3"/>
    <p:sldLayoutId id="2147483950" r:id="rId4"/>
    <p:sldLayoutId id="2147483951" r:id="rId5"/>
    <p:sldLayoutId id="2147483952" r:id="rId6"/>
    <p:sldLayoutId id="2147483953" r:id="rId7"/>
    <p:sldLayoutId id="2147483954" r:id="rId8"/>
    <p:sldLayoutId id="2147483955" r:id="rId9"/>
    <p:sldLayoutId id="2147483956" r:id="rId10"/>
    <p:sldLayoutId id="2147483957" r:id="rId11"/>
    <p:sldLayoutId id="2147483958" r:id="rId12"/>
  </p:sldLayoutIdLst>
  <p:hf sldNum="0" hdr="0" ftr="0" dt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>
            <a:spLocks noGrp="1"/>
          </p:cNvSpPr>
          <p:nvPr>
            <p:ph type="ctrTitle"/>
          </p:nvPr>
        </p:nvSpPr>
        <p:spPr>
          <a:xfrm>
            <a:off x="395536" y="267494"/>
            <a:ext cx="8520600" cy="1119300"/>
          </a:xfrm>
          <a:prstGeom prst="rect">
            <a:avLst/>
          </a:prstGeom>
        </p:spPr>
        <p:txBody>
          <a:bodyPr lIns="91425" tIns="91425" rIns="91425" bIns="91425" anchor="b" anchorCtr="0">
            <a:noAutofit/>
          </a:bodyPr>
          <a:lstStyle/>
          <a:p>
            <a:pPr lvl="0">
              <a:spcBef>
                <a:spcPts val="0"/>
              </a:spcBef>
              <a:buClr>
                <a:schemeClr val="dk1"/>
              </a:buClr>
              <a:buSzPct val="36666"/>
              <a:buFont typeface="Arial"/>
              <a:buNone/>
            </a:pPr>
            <a:r>
              <a:rPr lang="ru" sz="3000" b="1" i="1" dirty="0">
                <a:solidFill>
                  <a:schemeClr val="accent2"/>
                </a:solidFill>
              </a:rPr>
              <a:t>Разработка </a:t>
            </a:r>
            <a:r>
              <a:rPr lang="ru" sz="3200" b="1" i="1" dirty="0">
                <a:solidFill>
                  <a:schemeClr val="accent2"/>
                </a:solidFill>
              </a:rPr>
              <a:t>вопросов</a:t>
            </a:r>
            <a:r>
              <a:rPr lang="ru" sz="3000" b="1" i="1" dirty="0">
                <a:solidFill>
                  <a:schemeClr val="accent2"/>
                </a:solidFill>
              </a:rPr>
              <a:t> правосознания в трудах П.И. Новгородцева</a:t>
            </a:r>
          </a:p>
        </p:txBody>
      </p:sp>
      <p:sp>
        <p:nvSpPr>
          <p:cNvPr id="55" name="Shape 55"/>
          <p:cNvSpPr txBox="1">
            <a:spLocks noGrp="1"/>
          </p:cNvSpPr>
          <p:nvPr>
            <p:ph type="subTitle" idx="1"/>
          </p:nvPr>
        </p:nvSpPr>
        <p:spPr>
          <a:xfrm>
            <a:off x="4735361" y="3003798"/>
            <a:ext cx="4680520" cy="1584176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algn="l" rtl="0">
              <a:lnSpc>
                <a:spcPct val="100000"/>
              </a:lnSpc>
              <a:spcBef>
                <a:spcPts val="0"/>
              </a:spcBef>
              <a:buNone/>
            </a:pPr>
            <a:r>
              <a:rPr lang="ru" dirty="0">
                <a:solidFill>
                  <a:schemeClr val="accent2"/>
                </a:solidFill>
                <a:latin typeface="+mn-lt"/>
                <a:cs typeface="Times New Roman" panose="02020603050405020304" pitchFamily="18" charset="0"/>
              </a:rPr>
              <a:t>Выполнила ученица </a:t>
            </a:r>
          </a:p>
          <a:p>
            <a:pPr lvl="0" algn="l">
              <a:lnSpc>
                <a:spcPct val="100000"/>
              </a:lnSpc>
              <a:spcBef>
                <a:spcPts val="0"/>
              </a:spcBef>
              <a:buNone/>
            </a:pPr>
            <a:r>
              <a:rPr lang="ru" dirty="0">
                <a:solidFill>
                  <a:schemeClr val="accent2"/>
                </a:solidFill>
                <a:latin typeface="+mn-lt"/>
                <a:cs typeface="Times New Roman" panose="02020603050405020304" pitchFamily="18" charset="0"/>
              </a:rPr>
              <a:t>10 класса </a:t>
            </a:r>
            <a:r>
              <a:rPr lang="ru" dirty="0" smtClean="0">
                <a:solidFill>
                  <a:schemeClr val="accent2"/>
                </a:solidFill>
                <a:latin typeface="+mn-lt"/>
                <a:cs typeface="Times New Roman" panose="02020603050405020304" pitchFamily="18" charset="0"/>
              </a:rPr>
              <a:t>МБОУ СОШ </a:t>
            </a:r>
            <a:r>
              <a:rPr lang="ru" dirty="0">
                <a:solidFill>
                  <a:schemeClr val="accent2"/>
                </a:solidFill>
                <a:latin typeface="+mn-lt"/>
                <a:cs typeface="Times New Roman" panose="02020603050405020304" pitchFamily="18" charset="0"/>
              </a:rPr>
              <a:t>№ </a:t>
            </a:r>
            <a:r>
              <a:rPr lang="ru" dirty="0" smtClean="0">
                <a:solidFill>
                  <a:schemeClr val="accent2"/>
                </a:solidFill>
                <a:latin typeface="+mn-lt"/>
                <a:cs typeface="Times New Roman" panose="02020603050405020304" pitchFamily="18" charset="0"/>
              </a:rPr>
              <a:t>32</a:t>
            </a:r>
          </a:p>
          <a:p>
            <a:pPr lvl="0" algn="l">
              <a:lnSpc>
                <a:spcPct val="100000"/>
              </a:lnSpc>
              <a:spcBef>
                <a:spcPts val="0"/>
              </a:spcBef>
              <a:buNone/>
            </a:pPr>
            <a:r>
              <a:rPr lang="ru-RU" dirty="0">
                <a:solidFill>
                  <a:schemeClr val="accent2"/>
                </a:solidFill>
                <a:latin typeface="+mn-lt"/>
                <a:cs typeface="Times New Roman" panose="02020603050405020304" pitchFamily="18" charset="0"/>
              </a:rPr>
              <a:t>г</a:t>
            </a:r>
            <a:r>
              <a:rPr lang="ru" dirty="0" smtClean="0">
                <a:solidFill>
                  <a:schemeClr val="accent2"/>
                </a:solidFill>
                <a:latin typeface="+mn-lt"/>
                <a:cs typeface="Times New Roman" panose="02020603050405020304" pitchFamily="18" charset="0"/>
              </a:rPr>
              <a:t>. Новочеркасска </a:t>
            </a:r>
            <a:endParaRPr lang="ru" dirty="0">
              <a:solidFill>
                <a:schemeClr val="accent2"/>
              </a:solidFill>
              <a:latin typeface="+mn-lt"/>
              <a:cs typeface="Times New Roman" panose="02020603050405020304" pitchFamily="18" charset="0"/>
            </a:endParaRPr>
          </a:p>
          <a:p>
            <a:pPr lvl="0" algn="l">
              <a:lnSpc>
                <a:spcPct val="100000"/>
              </a:lnSpc>
              <a:spcBef>
                <a:spcPts val="0"/>
              </a:spcBef>
              <a:buNone/>
            </a:pPr>
            <a:r>
              <a:rPr lang="ru" dirty="0">
                <a:solidFill>
                  <a:schemeClr val="accent2"/>
                </a:solidFill>
                <a:latin typeface="+mn-lt"/>
                <a:cs typeface="Times New Roman" panose="02020603050405020304" pitchFamily="18" charset="0"/>
              </a:rPr>
              <a:t>Белозерова Елена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1509429"/>
            <a:ext cx="3230408" cy="3438128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>
            <a:spLocks noGrp="1"/>
          </p:cNvSpPr>
          <p:nvPr>
            <p:ph type="body" idx="1"/>
          </p:nvPr>
        </p:nvSpPr>
        <p:spPr>
          <a:xfrm>
            <a:off x="467544" y="195486"/>
            <a:ext cx="8520600" cy="2283371"/>
          </a:xfrm>
          <a:prstGeom prst="rect">
            <a:avLst/>
          </a:prstGeom>
          <a:noFill/>
          <a:ln w="9525" cap="flat" cmpd="sng">
            <a:noFill/>
            <a:prstDash val="solid"/>
            <a:round/>
            <a:headEnd type="none" w="med" len="med"/>
            <a:tailEnd type="none" w="med" len="med"/>
          </a:ln>
        </p:spPr>
        <p:txBody>
          <a:bodyPr lIns="91425" tIns="91425" rIns="91425" bIns="91425" anchor="t" anchorCtr="0">
            <a:noAutofit/>
          </a:bodyPr>
          <a:lstStyle/>
          <a:p>
            <a:pPr marL="0" marR="0" lvl="0" indent="357188" algn="ctr" rtl="0">
              <a:lnSpc>
                <a:spcPct val="150000"/>
              </a:lnSpc>
              <a:spcBef>
                <a:spcPts val="0"/>
              </a:spcBef>
              <a:spcAft>
                <a:spcPts val="1600"/>
              </a:spcAft>
              <a:buNone/>
            </a:pPr>
            <a:r>
              <a:rPr lang="ru" sz="1800" b="1" i="1" dirty="0">
                <a:solidFill>
                  <a:schemeClr val="accent2"/>
                </a:solidFill>
                <a:latin typeface="+mn-lt"/>
                <a:ea typeface="+mj-ea"/>
                <a:cs typeface="+mj-cs"/>
              </a:rPr>
              <a:t>Правосознание</a:t>
            </a:r>
            <a:r>
              <a:rPr lang="ru" sz="3200" b="1" i="1" dirty="0">
                <a:solidFill>
                  <a:schemeClr val="accent2"/>
                </a:solidFill>
                <a:latin typeface="+mn-lt"/>
                <a:ea typeface="+mj-ea"/>
                <a:cs typeface="+mj-cs"/>
              </a:rPr>
              <a:t> </a:t>
            </a:r>
            <a:r>
              <a:rPr lang="ru" sz="1800" dirty="0">
                <a:solidFill>
                  <a:schemeClr val="tx1">
                    <a:lumMod val="85000"/>
                  </a:schemeClr>
                </a:solidFill>
                <a:latin typeface="+mn-lt"/>
              </a:rPr>
              <a:t>— </a:t>
            </a:r>
            <a:r>
              <a:rPr lang="ru" sz="1800" dirty="0" smtClean="0">
                <a:solidFill>
                  <a:schemeClr val="tx1">
                    <a:lumMod val="85000"/>
                  </a:schemeClr>
                </a:solidFill>
                <a:latin typeface="+mn-lt"/>
              </a:rPr>
              <a:t>форма общественного </a:t>
            </a:r>
            <a:r>
              <a:rPr lang="ru" sz="1800" dirty="0">
                <a:solidFill>
                  <a:schemeClr val="tx1">
                    <a:lumMod val="85000"/>
                  </a:schemeClr>
                </a:solidFill>
                <a:latin typeface="+mn-lt"/>
              </a:rPr>
              <a:t>сознания, представляющая собой систему правовых взглядов, теорий, идей, представлений, убеждений, оценок, настроений, чувств, в которых выражается отношение индивидов, социальных групп, всего общества к существующему и желаемому праву, к правовым явлениям, к поведению людей в сфере права</a:t>
            </a:r>
            <a:r>
              <a:rPr lang="ru" sz="1800" dirty="0" smtClean="0">
                <a:solidFill>
                  <a:schemeClr val="tx1">
                    <a:lumMod val="85000"/>
                  </a:schemeClr>
                </a:solidFill>
                <a:latin typeface="+mn-lt"/>
              </a:rPr>
              <a:t>.</a:t>
            </a:r>
            <a:endParaRPr lang="ru" sz="1800" dirty="0">
              <a:solidFill>
                <a:schemeClr val="tx1">
                  <a:lumMod val="85000"/>
                </a:schemeClr>
              </a:solidFill>
              <a:latin typeface="+mn-lt"/>
            </a:endParaRPr>
          </a:p>
        </p:txBody>
      </p:sp>
      <p:cxnSp>
        <p:nvCxnSpPr>
          <p:cNvPr id="63" name="Shape 63"/>
          <p:cNvCxnSpPr/>
          <p:nvPr/>
        </p:nvCxnSpPr>
        <p:spPr>
          <a:xfrm>
            <a:off x="5508104" y="3202174"/>
            <a:ext cx="1008112" cy="576064"/>
          </a:xfrm>
          <a:prstGeom prst="straightConnector1">
            <a:avLst/>
          </a:prstGeom>
          <a:noFill/>
          <a:ln w="28575" cap="flat" cmpd="sng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64" name="Shape 64"/>
          <p:cNvCxnSpPr/>
          <p:nvPr/>
        </p:nvCxnSpPr>
        <p:spPr>
          <a:xfrm>
            <a:off x="4499992" y="3224468"/>
            <a:ext cx="0" cy="1080120"/>
          </a:xfrm>
          <a:prstGeom prst="straightConnector1">
            <a:avLst/>
          </a:prstGeom>
          <a:noFill/>
          <a:ln w="28575" cap="flat" cmpd="sng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cxnSp>
        <p:nvCxnSpPr>
          <p:cNvPr id="65" name="Shape 65"/>
          <p:cNvCxnSpPr/>
          <p:nvPr/>
        </p:nvCxnSpPr>
        <p:spPr>
          <a:xfrm flipH="1">
            <a:off x="2573284" y="3202174"/>
            <a:ext cx="954600" cy="581400"/>
          </a:xfrm>
          <a:prstGeom prst="straightConnector1">
            <a:avLst/>
          </a:prstGeom>
          <a:noFill/>
          <a:ln w="28575" cap="flat" cmpd="sng">
            <a:solidFill>
              <a:schemeClr val="dk2"/>
            </a:solidFill>
            <a:prstDash val="solid"/>
            <a:round/>
            <a:headEnd type="none" w="lg" len="lg"/>
            <a:tailEnd type="triangle" w="lg" len="lg"/>
          </a:ln>
        </p:spPr>
      </p:cxnSp>
      <p:sp>
        <p:nvSpPr>
          <p:cNvPr id="2" name="TextBox 1"/>
          <p:cNvSpPr txBox="1"/>
          <p:nvPr/>
        </p:nvSpPr>
        <p:spPr>
          <a:xfrm>
            <a:off x="3527884" y="2832842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800" b="1" kern="1200" dirty="0" smtClean="0">
                <a:solidFill>
                  <a:schemeClr val="tx1">
                    <a:lumMod val="85000"/>
                  </a:schemeClr>
                </a:solidFill>
                <a:latin typeface="+mn-lt"/>
                <a:ea typeface="+mn-ea"/>
                <a:cs typeface="+mn-cs"/>
              </a:rPr>
              <a:t>Правосознание</a:t>
            </a:r>
            <a:endParaRPr lang="ru-RU" sz="1800" b="1" kern="1200" dirty="0">
              <a:solidFill>
                <a:schemeClr val="tx1">
                  <a:lumMod val="8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691680" y="3935042"/>
            <a:ext cx="16109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800" b="1" kern="1200" dirty="0" smtClean="0">
                <a:solidFill>
                  <a:schemeClr val="tx1">
                    <a:lumMod val="85000"/>
                  </a:schemeClr>
                </a:solidFill>
                <a:latin typeface="+mn-lt"/>
                <a:ea typeface="+mn-ea"/>
                <a:cs typeface="+mn-cs"/>
              </a:rPr>
              <a:t>Философия</a:t>
            </a:r>
            <a:endParaRPr lang="ru-RU" sz="1800" b="1" kern="1200" dirty="0">
              <a:solidFill>
                <a:schemeClr val="tx1">
                  <a:lumMod val="8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627428" y="4489254"/>
            <a:ext cx="1745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800" b="1" kern="1200" dirty="0" smtClean="0">
                <a:solidFill>
                  <a:schemeClr val="tx1">
                    <a:lumMod val="85000"/>
                  </a:schemeClr>
                </a:solidFill>
                <a:latin typeface="+mn-lt"/>
                <a:ea typeface="+mn-ea"/>
                <a:cs typeface="+mn-cs"/>
              </a:rPr>
              <a:t>Социология</a:t>
            </a:r>
            <a:endParaRPr lang="ru-RU" sz="1800" b="1" kern="1200" dirty="0">
              <a:solidFill>
                <a:schemeClr val="tx1">
                  <a:lumMod val="8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989029" y="3935042"/>
            <a:ext cx="3880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800" b="1" kern="1200" dirty="0" smtClean="0">
                <a:solidFill>
                  <a:schemeClr val="tx1">
                    <a:lumMod val="85000"/>
                  </a:schemeClr>
                </a:solidFill>
                <a:latin typeface="+mn-lt"/>
                <a:ea typeface="+mn-ea"/>
                <a:cs typeface="+mn-cs"/>
              </a:rPr>
              <a:t>Теория государства и права</a:t>
            </a:r>
            <a:endParaRPr lang="ru-RU" sz="1800" b="1" kern="1200" dirty="0">
              <a:solidFill>
                <a:schemeClr val="tx1">
                  <a:lumMod val="85000"/>
                </a:schemeClr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 txBox="1">
            <a:spLocks noGrp="1"/>
          </p:cNvSpPr>
          <p:nvPr>
            <p:ph type="title"/>
          </p:nvPr>
        </p:nvSpPr>
        <p:spPr>
          <a:xfrm>
            <a:off x="4427984" y="195486"/>
            <a:ext cx="3528392" cy="5727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algn="l"/>
            <a:r>
              <a:rPr lang="ru-RU" sz="3200" b="1" i="1" dirty="0" smtClean="0">
                <a:solidFill>
                  <a:schemeClr val="accent2"/>
                </a:solidFill>
                <a:effectLst/>
              </a:rPr>
              <a:t>П.И. </a:t>
            </a:r>
            <a:r>
              <a:rPr lang="ru-RU" sz="3200" b="1" i="1" dirty="0">
                <a:solidFill>
                  <a:schemeClr val="accent2"/>
                </a:solidFill>
                <a:effectLst/>
              </a:rPr>
              <a:t>Новгородцев</a:t>
            </a:r>
            <a:endParaRPr lang="ru" sz="3200" b="1" i="1" dirty="0">
              <a:solidFill>
                <a:schemeClr val="accent2"/>
              </a:solidFill>
              <a:effectLst/>
            </a:endParaRPr>
          </a:p>
        </p:txBody>
      </p:sp>
      <p:sp>
        <p:nvSpPr>
          <p:cNvPr id="71" name="Shape 71"/>
          <p:cNvSpPr txBox="1">
            <a:spLocks noGrp="1"/>
          </p:cNvSpPr>
          <p:nvPr>
            <p:ph type="body" idx="1"/>
          </p:nvPr>
        </p:nvSpPr>
        <p:spPr>
          <a:xfrm>
            <a:off x="3233361" y="1059582"/>
            <a:ext cx="5783460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571500">
              <a:buClr>
                <a:srgbClr val="000000"/>
              </a:buClr>
            </a:pPr>
            <a:r>
              <a:rPr lang="ru" sz="2200" dirty="0" smtClean="0">
                <a:solidFill>
                  <a:sysClr val="windowText" lastClr="000000"/>
                </a:solidFill>
                <a:latin typeface="+mn-lt"/>
              </a:rPr>
              <a:t>Создание философии права</a:t>
            </a:r>
            <a:br>
              <a:rPr lang="ru" sz="2200" dirty="0" smtClean="0">
                <a:solidFill>
                  <a:sysClr val="windowText" lastClr="000000"/>
                </a:solidFill>
                <a:latin typeface="+mn-lt"/>
              </a:rPr>
            </a:br>
            <a:endParaRPr lang="ru" sz="2200" dirty="0" smtClean="0">
              <a:solidFill>
                <a:sysClr val="windowText" lastClr="000000"/>
              </a:solidFill>
              <a:latin typeface="+mn-lt"/>
            </a:endParaRPr>
          </a:p>
          <a:p>
            <a:pPr marL="571500">
              <a:buClr>
                <a:srgbClr val="000000"/>
              </a:buClr>
            </a:pPr>
            <a:r>
              <a:rPr lang="ru" sz="2200" dirty="0" smtClean="0">
                <a:solidFill>
                  <a:sysClr val="windowText" lastClr="000000"/>
                </a:solidFill>
                <a:latin typeface="+mn-lt"/>
              </a:rPr>
              <a:t>Возрождение </a:t>
            </a:r>
            <a:r>
              <a:rPr lang="ru" sz="2200" dirty="0">
                <a:solidFill>
                  <a:sysClr val="windowText" lastClr="000000"/>
                </a:solidFill>
                <a:latin typeface="+mn-lt"/>
              </a:rPr>
              <a:t>естественной теории </a:t>
            </a:r>
            <a:r>
              <a:rPr lang="ru" sz="2200" dirty="0" smtClean="0">
                <a:solidFill>
                  <a:sysClr val="windowText" lastClr="000000"/>
                </a:solidFill>
                <a:latin typeface="+mn-lt"/>
              </a:rPr>
              <a:t>права</a:t>
            </a:r>
            <a:br>
              <a:rPr lang="ru" sz="2200" dirty="0" smtClean="0">
                <a:solidFill>
                  <a:sysClr val="windowText" lastClr="000000"/>
                </a:solidFill>
                <a:latin typeface="+mn-lt"/>
              </a:rPr>
            </a:br>
            <a:endParaRPr lang="ru" sz="2200" dirty="0" smtClean="0">
              <a:solidFill>
                <a:sysClr val="windowText" lastClr="000000"/>
              </a:solidFill>
              <a:latin typeface="+mn-lt"/>
            </a:endParaRPr>
          </a:p>
          <a:p>
            <a:pPr marL="571500">
              <a:buClr>
                <a:srgbClr val="000000"/>
              </a:buClr>
            </a:pPr>
            <a:r>
              <a:rPr lang="ru" sz="2200" dirty="0" smtClean="0">
                <a:solidFill>
                  <a:sysClr val="windowText" lastClr="000000"/>
                </a:solidFill>
                <a:latin typeface="+mn-lt"/>
              </a:rPr>
              <a:t>Влияние </a:t>
            </a:r>
            <a:r>
              <a:rPr lang="ru" sz="2200" dirty="0">
                <a:solidFill>
                  <a:sysClr val="windowText" lastClr="000000"/>
                </a:solidFill>
                <a:latin typeface="+mn-lt"/>
              </a:rPr>
              <a:t>русской интеллигенции на </a:t>
            </a:r>
            <a:r>
              <a:rPr lang="ru" sz="2200" dirty="0" smtClean="0">
                <a:solidFill>
                  <a:sysClr val="windowText" lastClr="000000"/>
                </a:solidFill>
                <a:latin typeface="+mn-lt"/>
              </a:rPr>
              <a:t>социум</a:t>
            </a:r>
            <a:br>
              <a:rPr lang="ru" sz="2200" dirty="0" smtClean="0">
                <a:solidFill>
                  <a:sysClr val="windowText" lastClr="000000"/>
                </a:solidFill>
                <a:latin typeface="+mn-lt"/>
              </a:rPr>
            </a:br>
            <a:endParaRPr lang="ru" sz="2200" dirty="0" smtClean="0">
              <a:solidFill>
                <a:sysClr val="windowText" lastClr="000000"/>
              </a:solidFill>
              <a:latin typeface="+mn-lt"/>
            </a:endParaRPr>
          </a:p>
          <a:p>
            <a:pPr marL="571500">
              <a:buClr>
                <a:srgbClr val="000000"/>
              </a:buClr>
            </a:pPr>
            <a:r>
              <a:rPr lang="ru" sz="2200" dirty="0" smtClean="0">
                <a:solidFill>
                  <a:sysClr val="windowText" lastClr="000000"/>
                </a:solidFill>
                <a:latin typeface="+mn-lt"/>
              </a:rPr>
              <a:t>Кризис </a:t>
            </a:r>
            <a:r>
              <a:rPr lang="ru" sz="2200" dirty="0">
                <a:solidFill>
                  <a:sysClr val="windowText" lastClr="000000"/>
                </a:solidFill>
                <a:latin typeface="+mn-lt"/>
              </a:rPr>
              <a:t>современного </a:t>
            </a:r>
            <a:r>
              <a:rPr lang="ru" sz="2200" dirty="0" smtClean="0">
                <a:solidFill>
                  <a:sysClr val="windowText" lastClr="000000"/>
                </a:solidFill>
                <a:latin typeface="+mn-lt"/>
              </a:rPr>
              <a:t>правосознания</a:t>
            </a:r>
            <a:endParaRPr lang="ru" sz="2200" dirty="0">
              <a:solidFill>
                <a:sysClr val="windowText" lastClr="000000"/>
              </a:solidFill>
              <a:latin typeface="+mn-lt"/>
            </a:endParaRPr>
          </a:p>
          <a:p>
            <a:pPr lvl="0" rtl="0">
              <a:spcBef>
                <a:spcPts val="0"/>
              </a:spcBef>
              <a:buNone/>
            </a:pPr>
            <a:r>
              <a:rPr lang="ru" dirty="0">
                <a:solidFill>
                  <a:sysClr val="windowText" lastClr="000000"/>
                </a:solidFill>
              </a:rPr>
              <a:t>                                                 </a:t>
            </a:r>
          </a:p>
        </p:txBody>
      </p:sp>
      <p:pic>
        <p:nvPicPr>
          <p:cNvPr id="72" name="Shape 72" descr="новг.jp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95536" y="392671"/>
            <a:ext cx="2857500" cy="428625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>
            <a:spLocks noGrp="1"/>
          </p:cNvSpPr>
          <p:nvPr>
            <p:ph type="title"/>
          </p:nvPr>
        </p:nvSpPr>
        <p:spPr>
          <a:xfrm>
            <a:off x="3707904" y="267494"/>
            <a:ext cx="4536504" cy="5727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ru" sz="3200" b="1" i="1" dirty="0" smtClean="0">
                <a:solidFill>
                  <a:schemeClr val="accent2"/>
                </a:solidFill>
                <a:effectLst/>
              </a:rPr>
              <a:t>Философия </a:t>
            </a:r>
            <a:r>
              <a:rPr lang="ru" sz="3200" b="1" i="1" dirty="0">
                <a:solidFill>
                  <a:schemeClr val="accent2"/>
                </a:solidFill>
                <a:effectLst/>
              </a:rPr>
              <a:t>права</a:t>
            </a:r>
          </a:p>
        </p:txBody>
      </p:sp>
      <p:sp>
        <p:nvSpPr>
          <p:cNvPr id="78" name="Shape 78"/>
          <p:cNvSpPr txBox="1">
            <a:spLocks noGrp="1"/>
          </p:cNvSpPr>
          <p:nvPr>
            <p:ph type="body" idx="1"/>
          </p:nvPr>
        </p:nvSpPr>
        <p:spPr>
          <a:xfrm>
            <a:off x="2879308" y="1203598"/>
            <a:ext cx="5904656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571500">
              <a:buClr>
                <a:srgbClr val="000000"/>
              </a:buClr>
            </a:pPr>
            <a:r>
              <a:rPr lang="ru" sz="2200" dirty="0">
                <a:solidFill>
                  <a:sysClr val="windowText" lastClr="000000"/>
                </a:solidFill>
                <a:latin typeface="+mn-lt"/>
              </a:rPr>
              <a:t>Концепция общественного </a:t>
            </a:r>
            <a:r>
              <a:rPr lang="ru" sz="2200" dirty="0" smtClean="0">
                <a:solidFill>
                  <a:sysClr val="windowText" lastClr="000000"/>
                </a:solidFill>
                <a:latin typeface="+mn-lt"/>
              </a:rPr>
              <a:t>идеала</a:t>
            </a:r>
            <a:br>
              <a:rPr lang="ru" sz="2200" dirty="0" smtClean="0">
                <a:solidFill>
                  <a:sysClr val="windowText" lastClr="000000"/>
                </a:solidFill>
                <a:latin typeface="+mn-lt"/>
              </a:rPr>
            </a:br>
            <a:endParaRPr lang="ru" sz="2200" dirty="0">
              <a:solidFill>
                <a:sysClr val="windowText" lastClr="000000"/>
              </a:solidFill>
              <a:latin typeface="+mn-lt"/>
            </a:endParaRPr>
          </a:p>
          <a:p>
            <a:pPr marL="571500">
              <a:buClr>
                <a:srgbClr val="000000"/>
              </a:buClr>
            </a:pPr>
            <a:r>
              <a:rPr lang="ru" sz="2200" dirty="0">
                <a:solidFill>
                  <a:sysClr val="windowText" lastClr="000000"/>
                </a:solidFill>
                <a:latin typeface="+mn-lt"/>
              </a:rPr>
              <a:t>Переворот к философско-правовому </a:t>
            </a:r>
            <a:r>
              <a:rPr lang="ru" sz="2200" dirty="0" smtClean="0">
                <a:solidFill>
                  <a:sysClr val="windowText" lastClr="000000"/>
                </a:solidFill>
                <a:latin typeface="+mn-lt"/>
              </a:rPr>
              <a:t>идеализму</a:t>
            </a:r>
            <a:br>
              <a:rPr lang="ru" sz="2200" dirty="0" smtClean="0">
                <a:solidFill>
                  <a:sysClr val="windowText" lastClr="000000"/>
                </a:solidFill>
                <a:latin typeface="+mn-lt"/>
              </a:rPr>
            </a:br>
            <a:endParaRPr lang="ru" sz="2200" dirty="0" smtClean="0">
              <a:solidFill>
                <a:sysClr val="windowText" lastClr="000000"/>
              </a:solidFill>
              <a:latin typeface="+mn-lt"/>
            </a:endParaRPr>
          </a:p>
          <a:p>
            <a:pPr marL="571500">
              <a:buClr>
                <a:srgbClr val="000000"/>
              </a:buClr>
            </a:pPr>
            <a:r>
              <a:rPr lang="ru-RU" sz="2200" dirty="0" smtClean="0">
                <a:solidFill>
                  <a:sysClr val="windowText" lastClr="000000"/>
                </a:solidFill>
                <a:latin typeface="+mn-lt"/>
              </a:rPr>
              <a:t>Проблема соотношения права и государства</a:t>
            </a:r>
            <a:endParaRPr lang="ru" sz="2200" dirty="0" smtClean="0">
              <a:solidFill>
                <a:sysClr val="windowText" lastClr="000000"/>
              </a:solidFill>
              <a:latin typeface="+mn-lt"/>
            </a:endParaRPr>
          </a:p>
          <a:p>
            <a:pPr marL="457200" lvl="0" indent="-228600" rtl="0">
              <a:spcBef>
                <a:spcPts val="0"/>
              </a:spcBef>
              <a:buClr>
                <a:srgbClr val="000000"/>
              </a:buClr>
              <a:buAutoNum type="arabicParenR"/>
            </a:pPr>
            <a:endParaRPr lang="ru" dirty="0">
              <a:solidFill>
                <a:sysClr val="windowText" lastClr="000000"/>
              </a:solidFill>
            </a:endParaRPr>
          </a:p>
          <a:p>
            <a:pPr marL="457200" lvl="0" indent="-228600">
              <a:spcBef>
                <a:spcPts val="0"/>
              </a:spcBef>
              <a:buAutoNum type="arabicParenR"/>
            </a:pPr>
            <a:endParaRPr dirty="0">
              <a:solidFill>
                <a:sysClr val="windowText" lastClr="000000"/>
              </a:solidFill>
            </a:endParaRPr>
          </a:p>
        </p:txBody>
      </p:sp>
      <p:pic>
        <p:nvPicPr>
          <p:cNvPr id="79" name="Shape 79" descr="ног.jp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23528" y="483518"/>
            <a:ext cx="2555780" cy="393870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>
            <a:spLocks noGrp="1"/>
          </p:cNvSpPr>
          <p:nvPr>
            <p:ph type="title"/>
          </p:nvPr>
        </p:nvSpPr>
        <p:spPr>
          <a:xfrm>
            <a:off x="3203848" y="411510"/>
            <a:ext cx="5844551" cy="5727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ru" sz="3200" b="1" i="1" dirty="0">
                <a:solidFill>
                  <a:schemeClr val="accent2"/>
                </a:solidFill>
                <a:effectLst/>
              </a:rPr>
              <a:t>Естественно-правовая теория</a:t>
            </a:r>
          </a:p>
        </p:txBody>
      </p:sp>
      <p:sp>
        <p:nvSpPr>
          <p:cNvPr id="85" name="Shape 85"/>
          <p:cNvSpPr txBox="1">
            <a:spLocks noGrp="1"/>
          </p:cNvSpPr>
          <p:nvPr>
            <p:ph type="body" idx="1"/>
          </p:nvPr>
        </p:nvSpPr>
        <p:spPr>
          <a:xfrm>
            <a:off x="2987824" y="1203598"/>
            <a:ext cx="6156176" cy="30066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marL="571500">
              <a:buClr>
                <a:srgbClr val="000000"/>
              </a:buClr>
            </a:pPr>
            <a:r>
              <a:rPr lang="ru" sz="2200" dirty="0">
                <a:solidFill>
                  <a:srgbClr val="000000"/>
                </a:solidFill>
                <a:latin typeface="+mn-lt"/>
              </a:rPr>
              <a:t>Противопоставление естественного права праву </a:t>
            </a:r>
            <a:r>
              <a:rPr lang="ru" sz="2200" dirty="0" smtClean="0">
                <a:solidFill>
                  <a:srgbClr val="000000"/>
                </a:solidFill>
                <a:latin typeface="+mn-lt"/>
              </a:rPr>
              <a:t>положительному</a:t>
            </a:r>
          </a:p>
          <a:p>
            <a:pPr marL="571500">
              <a:buClr>
                <a:srgbClr val="000000"/>
              </a:buClr>
            </a:pPr>
            <a:endParaRPr lang="ru" sz="2200" dirty="0">
              <a:solidFill>
                <a:srgbClr val="000000"/>
              </a:solidFill>
              <a:latin typeface="+mn-lt"/>
            </a:endParaRPr>
          </a:p>
          <a:p>
            <a:pPr marL="571500">
              <a:buClr>
                <a:srgbClr val="000000"/>
              </a:buClr>
            </a:pPr>
            <a:r>
              <a:rPr lang="ru" sz="2200" dirty="0">
                <a:solidFill>
                  <a:srgbClr val="000000"/>
                </a:solidFill>
                <a:latin typeface="+mn-lt"/>
              </a:rPr>
              <a:t>Естественное право - неискоренимая потребность человеческого </a:t>
            </a:r>
            <a:r>
              <a:rPr lang="ru" sz="2200" dirty="0" smtClean="0">
                <a:solidFill>
                  <a:srgbClr val="000000"/>
                </a:solidFill>
                <a:latin typeface="+mn-lt"/>
              </a:rPr>
              <a:t>мышления</a:t>
            </a:r>
          </a:p>
          <a:p>
            <a:pPr marL="571500">
              <a:buClr>
                <a:srgbClr val="000000"/>
              </a:buClr>
            </a:pPr>
            <a:endParaRPr lang="ru" sz="2200" dirty="0">
              <a:solidFill>
                <a:srgbClr val="000000"/>
              </a:solidFill>
              <a:latin typeface="+mn-lt"/>
            </a:endParaRPr>
          </a:p>
          <a:p>
            <a:pPr marL="571500">
              <a:buClr>
                <a:srgbClr val="000000"/>
              </a:buClr>
            </a:pPr>
            <a:r>
              <a:rPr lang="ru" sz="2200" dirty="0">
                <a:solidFill>
                  <a:srgbClr val="000000"/>
                </a:solidFill>
                <a:latin typeface="+mn-lt"/>
              </a:rPr>
              <a:t>Естественное право - реформаторский нравственный идеал для совершенствования </a:t>
            </a:r>
            <a:r>
              <a:rPr lang="ru" sz="2200" dirty="0" smtClean="0">
                <a:solidFill>
                  <a:srgbClr val="000000"/>
                </a:solidFill>
                <a:latin typeface="+mn-lt"/>
              </a:rPr>
              <a:t>законодательства.</a:t>
            </a:r>
            <a:endParaRPr lang="ru" sz="2200" dirty="0">
              <a:solidFill>
                <a:srgbClr val="000000"/>
              </a:solidFill>
              <a:latin typeface="+mn-lt"/>
            </a:endParaRPr>
          </a:p>
          <a:p>
            <a:pPr lvl="0">
              <a:spcBef>
                <a:spcPts val="0"/>
              </a:spcBef>
              <a:buNone/>
            </a:pPr>
            <a:endParaRPr dirty="0"/>
          </a:p>
        </p:txBody>
      </p:sp>
      <p:pic>
        <p:nvPicPr>
          <p:cNvPr id="86" name="Shape 86" descr="Novgorodcev_Ucheniya_novogo_vremeni_XVI_XVIII_9785990300507.jp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95536" y="555526"/>
            <a:ext cx="2555776" cy="406303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 txBox="1">
            <a:spLocks noGrp="1"/>
          </p:cNvSpPr>
          <p:nvPr>
            <p:ph type="title"/>
          </p:nvPr>
        </p:nvSpPr>
        <p:spPr>
          <a:xfrm>
            <a:off x="3563888" y="267494"/>
            <a:ext cx="5124396" cy="5727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ru-RU" sz="3200" b="1" i="1" dirty="0">
                <a:solidFill>
                  <a:schemeClr val="accent2"/>
                </a:solidFill>
                <a:effectLst/>
              </a:rPr>
              <a:t>Об общественном идеале</a:t>
            </a:r>
            <a:endParaRPr sz="3200" b="1" i="1" dirty="0">
              <a:solidFill>
                <a:schemeClr val="accent2"/>
              </a:solidFill>
              <a:effectLst/>
            </a:endParaRPr>
          </a:p>
        </p:txBody>
      </p:sp>
      <p:sp>
        <p:nvSpPr>
          <p:cNvPr id="92" name="Shape 92"/>
          <p:cNvSpPr txBox="1">
            <a:spLocks noGrp="1"/>
          </p:cNvSpPr>
          <p:nvPr>
            <p:ph type="body" idx="1"/>
          </p:nvPr>
        </p:nvSpPr>
        <p:spPr>
          <a:xfrm>
            <a:off x="3563888" y="1419622"/>
            <a:ext cx="5196404" cy="34164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r>
              <a:rPr lang="ru-RU" sz="2200" dirty="0" smtClean="0">
                <a:solidFill>
                  <a:sysClr val="windowText" lastClr="000000"/>
                </a:solidFill>
                <a:latin typeface="+mn-lt"/>
                <a:cs typeface="Times New Roman" panose="02020603050405020304" pitchFamily="18" charset="0"/>
              </a:rPr>
              <a:t>Личность – универсальный идеал</a:t>
            </a:r>
          </a:p>
          <a:p>
            <a:endParaRPr lang="ru-RU" sz="2200" dirty="0" smtClean="0">
              <a:solidFill>
                <a:sysClr val="windowText" lastClr="000000"/>
              </a:solidFill>
              <a:latin typeface="+mn-lt"/>
              <a:cs typeface="Times New Roman" panose="02020603050405020304" pitchFamily="18" charset="0"/>
            </a:endParaRPr>
          </a:p>
          <a:p>
            <a:r>
              <a:rPr lang="ru-RU" sz="2200" dirty="0" smtClean="0">
                <a:solidFill>
                  <a:sysClr val="windowText" lastClr="000000"/>
                </a:solidFill>
                <a:latin typeface="+mn-lt"/>
                <a:cs typeface="Times New Roman" panose="02020603050405020304" pitchFamily="18" charset="0"/>
              </a:rPr>
              <a:t>Концепция универсализма</a:t>
            </a:r>
          </a:p>
          <a:p>
            <a:endParaRPr lang="ru-RU" sz="2200" dirty="0" smtClean="0">
              <a:solidFill>
                <a:sysClr val="windowText" lastClr="000000"/>
              </a:solidFill>
              <a:latin typeface="+mn-lt"/>
              <a:cs typeface="Times New Roman" panose="02020603050405020304" pitchFamily="18" charset="0"/>
            </a:endParaRPr>
          </a:p>
          <a:p>
            <a:r>
              <a:rPr lang="ru-RU" sz="2200" dirty="0" smtClean="0">
                <a:solidFill>
                  <a:sysClr val="windowText" lastClr="000000"/>
                </a:solidFill>
                <a:latin typeface="+mn-lt"/>
                <a:cs typeface="Times New Roman" panose="02020603050405020304" pitchFamily="18" charset="0"/>
              </a:rPr>
              <a:t>Проявление абсолютного идеала в историческом прогрессе</a:t>
            </a:r>
            <a:endParaRPr sz="2200" dirty="0">
              <a:solidFill>
                <a:sysClr val="windowText" lastClr="000000"/>
              </a:solidFill>
              <a:latin typeface="+mn-lt"/>
              <a:cs typeface="Times New Roman" panose="02020603050405020304" pitchFamily="18" charset="0"/>
            </a:endParaRPr>
          </a:p>
        </p:txBody>
      </p:sp>
      <p:pic>
        <p:nvPicPr>
          <p:cNvPr id="6" name="Рисунок 5" descr="15746_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7544" y="497836"/>
            <a:ext cx="2736304" cy="390589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71394" y="195486"/>
            <a:ext cx="6120680" cy="144016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3000" b="1" i="1" dirty="0" smtClean="0">
                <a:solidFill>
                  <a:schemeClr val="accent2"/>
                </a:solidFill>
                <a:effectLst/>
              </a:rPr>
              <a:t>Причины кризиса </a:t>
            </a:r>
            <a:r>
              <a:rPr lang="ru-RU" sz="3000" b="1" i="1" dirty="0">
                <a:solidFill>
                  <a:schemeClr val="accent2"/>
                </a:solidFill>
                <a:effectLst/>
              </a:rPr>
              <a:t>современного правосознания</a:t>
            </a:r>
            <a:endParaRPr lang="ru-RU" sz="3000" dirty="0"/>
          </a:p>
        </p:txBody>
      </p:sp>
      <p:pic>
        <p:nvPicPr>
          <p:cNvPr id="4" name="Рисунок 3" descr="6905681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9205" y="555526"/>
            <a:ext cx="2386609" cy="401005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" name="TextBox 4"/>
          <p:cNvSpPr txBox="1"/>
          <p:nvPr/>
        </p:nvSpPr>
        <p:spPr>
          <a:xfrm>
            <a:off x="3995936" y="2067694"/>
            <a:ext cx="18473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3203848" y="1487815"/>
            <a:ext cx="5256584" cy="30777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 smtClean="0">
                <a:solidFill>
                  <a:sysClr val="windowText" lastClr="000000"/>
                </a:solidFill>
                <a:latin typeface="+mn-lt"/>
              </a:rPr>
              <a:t>Распространение </a:t>
            </a:r>
            <a:r>
              <a:rPr lang="ru-RU" sz="2000" dirty="0">
                <a:solidFill>
                  <a:sysClr val="windowText" lastClr="000000"/>
                </a:solidFill>
                <a:latin typeface="+mn-lt"/>
              </a:rPr>
              <a:t>нигилизма в рядах </a:t>
            </a:r>
            <a:r>
              <a:rPr lang="ru-RU" sz="2000" dirty="0" smtClean="0">
                <a:solidFill>
                  <a:sysClr val="windowText" lastClr="000000"/>
                </a:solidFill>
                <a:latin typeface="+mn-lt"/>
              </a:rPr>
              <a:t>интеллигенции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sz="2000" dirty="0" smtClean="0">
              <a:solidFill>
                <a:sysClr val="windowText" lastClr="000000"/>
              </a:solidFill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 smtClean="0">
                <a:solidFill>
                  <a:sysClr val="windowText" lastClr="000000"/>
                </a:solidFill>
                <a:latin typeface="+mn-lt"/>
              </a:rPr>
              <a:t>Стремление </a:t>
            </a:r>
            <a:r>
              <a:rPr lang="ru-RU" sz="2000" dirty="0">
                <a:solidFill>
                  <a:sysClr val="windowText" lastClr="000000"/>
                </a:solidFill>
                <a:latin typeface="+mn-lt"/>
              </a:rPr>
              <a:t>к провозглашенной Западом </a:t>
            </a:r>
            <a:r>
              <a:rPr lang="ru-RU" sz="2000" dirty="0" smtClean="0">
                <a:solidFill>
                  <a:sysClr val="windowText" lastClr="000000"/>
                </a:solidFill>
                <a:latin typeface="+mn-lt"/>
              </a:rPr>
              <a:t>демократии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sz="2000" dirty="0" smtClean="0">
              <a:solidFill>
                <a:sysClr val="windowText" lastClr="000000"/>
              </a:solidFill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 smtClean="0">
                <a:solidFill>
                  <a:sysClr val="windowText" lastClr="000000"/>
                </a:solidFill>
                <a:latin typeface="+mn-lt"/>
              </a:rPr>
              <a:t>Человеческое </a:t>
            </a:r>
            <a:r>
              <a:rPr lang="ru-RU" sz="2000" dirty="0">
                <a:solidFill>
                  <a:sysClr val="windowText" lastClr="000000"/>
                </a:solidFill>
                <a:latin typeface="+mn-lt"/>
              </a:rPr>
              <a:t>равнодушие, обусловленное идеей об особом пути развития </a:t>
            </a:r>
            <a:r>
              <a:rPr lang="ru-RU" sz="2000" dirty="0" smtClean="0">
                <a:solidFill>
                  <a:sysClr val="windowText" lastClr="000000"/>
                </a:solidFill>
                <a:latin typeface="+mn-lt"/>
              </a:rPr>
              <a:t>России</a:t>
            </a:r>
            <a:endParaRPr lang="ru-RU" sz="2000" dirty="0">
              <a:solidFill>
                <a:sysClr val="windowText" lastClr="000000"/>
              </a:solidFill>
              <a:latin typeface="+mn-lt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447779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067944" y="195486"/>
            <a:ext cx="4764356" cy="822239"/>
          </a:xfrm>
        </p:spPr>
        <p:txBody>
          <a:bodyPr anchor="ctr" anchorCtr="0">
            <a:noAutofit/>
          </a:bodyPr>
          <a:lstStyle/>
          <a:p>
            <a:pPr algn="ctr">
              <a:lnSpc>
                <a:spcPct val="100000"/>
              </a:lnSpc>
            </a:pPr>
            <a:r>
              <a:rPr lang="ru-RU" sz="3000" b="1" i="1" dirty="0">
                <a:solidFill>
                  <a:schemeClr val="accent2"/>
                </a:solidFill>
                <a:effectLst/>
              </a:rPr>
              <a:t>Оценка современного правосознания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067944" y="987574"/>
            <a:ext cx="4764356" cy="3848448"/>
          </a:xfrm>
        </p:spPr>
        <p:txBody>
          <a:bodyPr numCol="1">
            <a:noAutofit/>
          </a:bodyPr>
          <a:lstStyle/>
          <a:p>
            <a:r>
              <a:rPr lang="ru-RU" sz="2000" dirty="0" smtClean="0">
                <a:solidFill>
                  <a:schemeClr val="tx1"/>
                </a:solidFill>
                <a:latin typeface="+mn-lt"/>
              </a:rPr>
              <a:t> </a:t>
            </a:r>
            <a:r>
              <a:rPr lang="ru-RU" sz="2000" dirty="0" smtClean="0">
                <a:solidFill>
                  <a:schemeClr val="tx1"/>
                </a:solidFill>
                <a:latin typeface="+mn-lt"/>
              </a:rPr>
              <a:t>Кризис </a:t>
            </a:r>
            <a:r>
              <a:rPr lang="ru-RU" sz="2000" dirty="0" smtClean="0">
                <a:solidFill>
                  <a:schemeClr val="tx1"/>
                </a:solidFill>
                <a:latin typeface="+mn-lt"/>
              </a:rPr>
              <a:t>общей культуры России (составной частью которой является правовая культура);</a:t>
            </a:r>
            <a:endParaRPr lang="ru-RU" sz="2000" dirty="0">
              <a:solidFill>
                <a:schemeClr val="tx1"/>
              </a:solidFill>
              <a:latin typeface="+mn-lt"/>
            </a:endParaRPr>
          </a:p>
          <a:p>
            <a:endParaRPr lang="ru-RU" sz="2000" dirty="0" smtClean="0">
              <a:solidFill>
                <a:schemeClr val="tx1"/>
              </a:solidFill>
              <a:latin typeface="+mn-lt"/>
            </a:endParaRPr>
          </a:p>
          <a:p>
            <a:r>
              <a:rPr lang="ru-RU" sz="2000" dirty="0" smtClean="0">
                <a:solidFill>
                  <a:schemeClr val="tx1"/>
                </a:solidFill>
                <a:latin typeface="+mn-lt"/>
              </a:rPr>
              <a:t>Недостатки </a:t>
            </a:r>
            <a:r>
              <a:rPr lang="ru-RU" sz="2000" dirty="0" smtClean="0">
                <a:solidFill>
                  <a:schemeClr val="tx1"/>
                </a:solidFill>
                <a:latin typeface="+mn-lt"/>
              </a:rPr>
              <a:t>правовой культуры представителей всех ветвей власти, подрывающие их авторитет у населения;</a:t>
            </a:r>
          </a:p>
          <a:p>
            <a:endParaRPr lang="ru-RU" sz="2000" dirty="0" smtClean="0">
              <a:solidFill>
                <a:schemeClr val="tx1"/>
              </a:solidFill>
              <a:latin typeface="+mn-lt"/>
            </a:endParaRPr>
          </a:p>
          <a:p>
            <a:r>
              <a:rPr lang="ru-RU" sz="2000" dirty="0" smtClean="0">
                <a:solidFill>
                  <a:schemeClr val="tx1"/>
                </a:solidFill>
                <a:latin typeface="+mn-lt"/>
              </a:rPr>
              <a:t>Наличие </a:t>
            </a:r>
            <a:r>
              <a:rPr lang="ru-RU" sz="2000" dirty="0" smtClean="0">
                <a:solidFill>
                  <a:schemeClr val="tx1"/>
                </a:solidFill>
                <a:latin typeface="+mn-lt"/>
              </a:rPr>
              <a:t>существенных недоработок в системе правового информирования населения, правового образования</a:t>
            </a:r>
            <a:r>
              <a:rPr lang="en-US" sz="2000" dirty="0" smtClean="0">
                <a:solidFill>
                  <a:schemeClr val="tx1"/>
                </a:solidFill>
                <a:latin typeface="+mn-lt"/>
              </a:rPr>
              <a:t>.</a:t>
            </a:r>
            <a:endParaRPr lang="ru-RU" sz="2000" dirty="0">
              <a:solidFill>
                <a:schemeClr val="tx1"/>
              </a:solidFill>
              <a:latin typeface="+mn-lt"/>
            </a:endParaRPr>
          </a:p>
        </p:txBody>
      </p:sp>
      <p:pic>
        <p:nvPicPr>
          <p:cNvPr id="2050" name="Picture 2" descr="https://86.img.avito.st/640x480/2887856186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3528" y="1059582"/>
            <a:ext cx="3556705" cy="2664296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rnd">
            <a:solidFill>
              <a:srgbClr val="FFFFFF"/>
            </a:solidFill>
          </a:ln>
          <a:effectLst>
            <a:outerShdw blurRad="50000" algn="tl" rotWithShape="0">
              <a:srgbClr val="000000">
                <a:alpha val="41000"/>
              </a:srgbClr>
            </a:outerShdw>
          </a:effectLst>
          <a:scene3d>
            <a:camera prst="orthographicFront"/>
            <a:lightRig rig="twoPt" dir="t">
              <a:rot lat="0" lon="0" rev="7800000"/>
            </a:lightRig>
          </a:scene3d>
          <a:sp3d contourW="6350">
            <a:bevelT w="50800" h="16510"/>
            <a:contourClr>
              <a:srgbClr val="C0C0C0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075806"/>
            <a:ext cx="8520600" cy="534207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i="1" dirty="0" smtClean="0">
                <a:solidFill>
                  <a:schemeClr val="tx1">
                    <a:lumMod val="75000"/>
                  </a:schemeClr>
                </a:solidFill>
              </a:rPr>
              <a:t/>
            </a:r>
            <a:br>
              <a:rPr lang="ru-RU" b="1" i="1" dirty="0" smtClean="0">
                <a:solidFill>
                  <a:schemeClr val="tx1">
                    <a:lumMod val="75000"/>
                  </a:schemeClr>
                </a:solidFill>
              </a:rPr>
            </a:br>
            <a:r>
              <a:rPr lang="ru-RU" b="1" i="1" dirty="0" smtClean="0">
                <a:solidFill>
                  <a:schemeClr val="accent2"/>
                </a:solidFill>
              </a:rPr>
              <a:t>Спасибо за внимание!</a:t>
            </a:r>
            <a:endParaRPr lang="ru-RU" b="1" i="1" dirty="0">
              <a:solidFill>
                <a:schemeClr val="accent2"/>
              </a:solidFill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8786580" y="4515965"/>
            <a:ext cx="45719" cy="52909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3808" y="195486"/>
            <a:ext cx="3744415" cy="398518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557</TotalTime>
  <Words>159</Words>
  <Application>Microsoft Office PowerPoint</Application>
  <PresentationFormat>Экран (16:9)</PresentationFormat>
  <Paragraphs>45</Paragraphs>
  <Slides>9</Slides>
  <Notes>6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Исполнительная</vt:lpstr>
      <vt:lpstr>Разработка вопросов правосознания в трудах П.И. Новгородцева</vt:lpstr>
      <vt:lpstr>Слайд 2</vt:lpstr>
      <vt:lpstr>П.И. Новгородцев</vt:lpstr>
      <vt:lpstr>Философия права</vt:lpstr>
      <vt:lpstr>Естественно-правовая теория</vt:lpstr>
      <vt:lpstr>Об общественном идеале</vt:lpstr>
      <vt:lpstr>Причины кризиса современного правосознания</vt:lpstr>
      <vt:lpstr>Оценка современного правосознания</vt:lpstr>
      <vt:lpstr> 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Разработка вопросов правосознания в трудах П.И. Новгородцева</dc:title>
  <cp:lastModifiedBy>Лена</cp:lastModifiedBy>
  <cp:revision>61</cp:revision>
  <dcterms:modified xsi:type="dcterms:W3CDTF">2016-12-04T18:44:10Z</dcterms:modified>
</cp:coreProperties>
</file>