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2D4C-2D8F-43CC-B2D5-83DAF78B74D7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531B1-DDA7-4841-B96B-A5469688E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686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2D4C-2D8F-43CC-B2D5-83DAF78B74D7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531B1-DDA7-4841-B96B-A5469688E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997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2D4C-2D8F-43CC-B2D5-83DAF78B74D7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531B1-DDA7-4841-B96B-A5469688E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230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2D4C-2D8F-43CC-B2D5-83DAF78B74D7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531B1-DDA7-4841-B96B-A5469688E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71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2D4C-2D8F-43CC-B2D5-83DAF78B74D7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531B1-DDA7-4841-B96B-A5469688E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55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2D4C-2D8F-43CC-B2D5-83DAF78B74D7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531B1-DDA7-4841-B96B-A5469688E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36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2D4C-2D8F-43CC-B2D5-83DAF78B74D7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531B1-DDA7-4841-B96B-A5469688E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349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2D4C-2D8F-43CC-B2D5-83DAF78B74D7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531B1-DDA7-4841-B96B-A5469688E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774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2D4C-2D8F-43CC-B2D5-83DAF78B74D7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531B1-DDA7-4841-B96B-A5469688E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036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2D4C-2D8F-43CC-B2D5-83DAF78B74D7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531B1-DDA7-4841-B96B-A5469688E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630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2D4C-2D8F-43CC-B2D5-83DAF78B74D7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531B1-DDA7-4841-B96B-A5469688E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753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7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92D4C-2D8F-43CC-B2D5-83DAF78B74D7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531B1-DDA7-4841-B96B-A5469688E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82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945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35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РОССИЙСКИЙ </a:t>
            </a:r>
            <a:r>
              <a:rPr lang="ru-RU" sz="16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ГОСУДАРСТВЕННЫЙ УНИВЕРСИТЕТ </a:t>
            </a:r>
            <a:r>
              <a:rPr lang="ru-RU" sz="16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ПРАВОСУДИЯ</a:t>
            </a:r>
            <a:endParaRPr lang="ru-RU" sz="1600" b="1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350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135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1350" dirty="0">
              <a:latin typeface="Times New Roman" panose="02020603050405020304" pitchFamily="18" charset="0"/>
            </a:endParaRPr>
          </a:p>
          <a:p>
            <a:endParaRPr lang="ru-RU" sz="1350" dirty="0"/>
          </a:p>
          <a:p>
            <a:pPr>
              <a:lnSpc>
                <a:spcPct val="150000"/>
              </a:lnSpc>
            </a:pPr>
            <a:r>
              <a:rPr lang="ru-RU" sz="1350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dirty="0"/>
          </a:p>
          <a:p>
            <a:pPr algn="ctr"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КОН</a:t>
            </a:r>
            <a:r>
              <a:rPr lang="ru-RU" sz="2400" b="1" dirty="0">
                <a:latin typeface="Times New Roman" panose="02020603050405020304" pitchFamily="18" charset="0"/>
              </a:rPr>
              <a:t>КУРСНАЯ РАБОТА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400" dirty="0"/>
          </a:p>
          <a:p>
            <a:pPr algn="ctr">
              <a:lnSpc>
                <a:spcPct val="150000"/>
              </a:lnSpc>
            </a:pPr>
            <a:r>
              <a:rPr lang="ru-RU" sz="1400" b="1" dirty="0"/>
              <a:t>   </a:t>
            </a:r>
            <a:r>
              <a:rPr lang="ru-RU" b="1" dirty="0"/>
              <a:t>на юридические чтения, посвященные 150-летию П.И. </a:t>
            </a:r>
            <a:r>
              <a:rPr lang="ru-RU" b="1" dirty="0" err="1"/>
              <a:t>Новгородцева</a:t>
            </a:r>
            <a:endParaRPr lang="ru-RU" dirty="0"/>
          </a:p>
          <a:p>
            <a:pPr algn="ctr">
              <a:lnSpc>
                <a:spcPct val="150000"/>
              </a:lnSpc>
            </a:pPr>
            <a:r>
              <a:rPr lang="ru-RU" b="1" dirty="0"/>
              <a:t>Тема: «</a:t>
            </a:r>
            <a:r>
              <a:rPr lang="ru-RU" b="1" i="1" dirty="0"/>
              <a:t>Вклад П.И. </a:t>
            </a:r>
            <a:r>
              <a:rPr lang="ru-RU" b="1" i="1" dirty="0" err="1"/>
              <a:t>Новгородцева</a:t>
            </a:r>
            <a:r>
              <a:rPr lang="ru-RU" b="1" i="1" dirty="0"/>
              <a:t> в отечественную теоретико-правовую мысль конца </a:t>
            </a:r>
            <a:r>
              <a:rPr lang="en-US" b="1" i="1" dirty="0"/>
              <a:t>XIX</a:t>
            </a:r>
            <a:r>
              <a:rPr lang="ru-RU" b="1" i="1" dirty="0"/>
              <a:t>-начала ХХ вв</a:t>
            </a:r>
            <a:r>
              <a:rPr lang="ru-RU" b="1" i="1" dirty="0" smtClean="0"/>
              <a:t>.»</a:t>
            </a: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05289" algn="ctr">
              <a:lnSpc>
                <a:spcPct val="150000"/>
              </a:lnSpc>
              <a:spcAft>
                <a:spcPts val="750"/>
              </a:spcAft>
            </a:pPr>
            <a:endParaRPr lang="ru-RU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05289" algn="ctr">
              <a:lnSpc>
                <a:spcPct val="150000"/>
              </a:lnSpc>
              <a:spcAft>
                <a:spcPts val="750"/>
              </a:spcAft>
            </a:pP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Выполнила:</a:t>
            </a:r>
          </a:p>
          <a:p>
            <a:pPr algn="r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студентка 1 курса </a:t>
            </a:r>
          </a:p>
          <a:p>
            <a:pPr algn="r"/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Ковтун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Валерия Евгеньевна</a:t>
            </a:r>
          </a:p>
          <a:p>
            <a:pPr indent="405289" algn="r"/>
            <a:r>
              <a:rPr lang="ru-RU" dirty="0">
                <a:latin typeface="Times New Roman" panose="02020603050405020304" pitchFamily="18" charset="0"/>
              </a:rPr>
              <a:t> </a:t>
            </a:r>
            <a:endParaRPr lang="ru-RU" dirty="0"/>
          </a:p>
          <a:p>
            <a:pPr indent="405289" algn="r"/>
            <a:r>
              <a:rPr lang="ru-RU" b="1" dirty="0">
                <a:latin typeface="Times New Roman" panose="02020603050405020304" pitchFamily="18" charset="0"/>
              </a:rPr>
              <a:t>Научный руководитель:</a:t>
            </a:r>
            <a:endParaRPr lang="ru-RU" dirty="0"/>
          </a:p>
          <a:p>
            <a:pPr indent="405289" algn="r"/>
            <a:r>
              <a:rPr lang="ru-RU" dirty="0">
                <a:latin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</a:rPr>
              <a:t>т. преп. </a:t>
            </a:r>
            <a:r>
              <a:rPr lang="ru-RU" dirty="0"/>
              <a:t> </a:t>
            </a:r>
            <a:r>
              <a:rPr lang="ru-RU" dirty="0" smtClean="0">
                <a:latin typeface="Times New Roman" panose="02020603050405020304" pitchFamily="18" charset="0"/>
              </a:rPr>
              <a:t>к</a:t>
            </a:r>
            <a:r>
              <a:rPr lang="ru-RU" dirty="0" smtClean="0">
                <a:latin typeface="Times New Roman" panose="02020603050405020304" pitchFamily="18" charset="0"/>
              </a:rPr>
              <a:t>аф. ТГП, </a:t>
            </a:r>
            <a:r>
              <a:rPr lang="ru-RU" dirty="0" err="1">
                <a:latin typeface="Times New Roman" panose="02020603050405020304" pitchFamily="18" charset="0"/>
              </a:rPr>
              <a:t>к.ю.н</a:t>
            </a:r>
            <a:r>
              <a:rPr lang="ru-RU" dirty="0">
                <a:latin typeface="Times New Roman" panose="02020603050405020304" pitchFamily="18" charset="0"/>
              </a:rPr>
              <a:t>.</a:t>
            </a:r>
            <a:r>
              <a:rPr lang="ru-RU" b="1" dirty="0">
                <a:latin typeface="Times New Roman" panose="02020603050405020304" pitchFamily="18" charset="0"/>
              </a:rPr>
              <a:t> </a:t>
            </a:r>
            <a:endParaRPr lang="ru-RU" dirty="0"/>
          </a:p>
          <a:p>
            <a:pPr indent="405289" algn="r"/>
            <a:r>
              <a:rPr lang="ru-RU" i="1" dirty="0">
                <a:latin typeface="Times New Roman" panose="02020603050405020304" pitchFamily="18" charset="0"/>
              </a:rPr>
              <a:t>Кича Мария </a:t>
            </a:r>
            <a:r>
              <a:rPr lang="ru-RU" i="1" dirty="0" smtClean="0">
                <a:latin typeface="Times New Roman" panose="02020603050405020304" pitchFamily="18" charset="0"/>
              </a:rPr>
              <a:t>Вячеславов</a:t>
            </a:r>
            <a:r>
              <a:rPr lang="ru-RU" sz="1600" i="1" dirty="0" smtClean="0">
                <a:latin typeface="Times New Roman" panose="02020603050405020304" pitchFamily="18" charset="0"/>
              </a:rPr>
              <a:t>на</a:t>
            </a:r>
          </a:p>
          <a:p>
            <a:pPr indent="405289" algn="r"/>
            <a:r>
              <a:rPr lang="ru-RU" sz="13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ru-RU" sz="1350" dirty="0"/>
          </a:p>
          <a:p>
            <a:pPr algn="ctr"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г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Ростов-на-Дону</a:t>
            </a:r>
            <a:endParaRPr lang="ru-RU" sz="1400" dirty="0"/>
          </a:p>
          <a:p>
            <a:pPr algn="ctr"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</a:rPr>
              <a:t>2016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81049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5209" y="199762"/>
            <a:ext cx="83280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05289" algn="ctr"/>
            <a:r>
              <a:rPr lang="ru-RU" sz="2400" dirty="0">
                <a:latin typeface="Times New Roman" panose="02020603050405020304" pitchFamily="18" charset="0"/>
              </a:rPr>
              <a:t>«Необходимо, чтобы замолкли инстинкты революционных домогательств, и проснулся дух жертвенной готовности служить общему и целому... Нужно, чтобы все поняли, что не какие-то механические выборы, какие-либо внешние формы власти выведут наш народ из величайшей бездны его падения, а лишь новый поворот общего сознания».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99" y="2777491"/>
            <a:ext cx="1718986" cy="2526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164" y="4007711"/>
            <a:ext cx="1579564" cy="2484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256" y="2777491"/>
            <a:ext cx="1716027" cy="24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13" y="3881364"/>
            <a:ext cx="1770215" cy="2526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506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5008" y="2910625"/>
            <a:ext cx="69626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672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doors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45"/>
          <a:stretch/>
        </p:blipFill>
        <p:spPr>
          <a:xfrm>
            <a:off x="139331" y="2453702"/>
            <a:ext cx="2291492" cy="19876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Right"/>
            <a:lightRig rig="threePt" dir="t"/>
          </a:scene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640" y="2816062"/>
            <a:ext cx="1737141" cy="2501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680" y="2816062"/>
            <a:ext cx="1767020" cy="2501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919" y="2453701"/>
            <a:ext cx="2143125" cy="19876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Left"/>
            <a:lightRig rig="threePt" dir="t"/>
          </a:scene3d>
        </p:spPr>
      </p:pic>
      <p:sp>
        <p:nvSpPr>
          <p:cNvPr id="8" name="TextBox 7"/>
          <p:cNvSpPr txBox="1"/>
          <p:nvPr/>
        </p:nvSpPr>
        <p:spPr>
          <a:xfrm>
            <a:off x="495916" y="351867"/>
            <a:ext cx="81136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Философией права занимались многие выдающиеся философы. </a:t>
            </a:r>
          </a:p>
          <a:p>
            <a:pPr algn="ctr"/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такие как…</a:t>
            </a:r>
          </a:p>
        </p:txBody>
      </p:sp>
      <p:cxnSp>
        <p:nvCxnSpPr>
          <p:cNvPr id="10" name="Прямая со стрелкой 9"/>
          <p:cNvCxnSpPr>
            <a:stCxn id="8" idx="2"/>
            <a:endCxn id="4" idx="0"/>
          </p:cNvCxnSpPr>
          <p:nvPr/>
        </p:nvCxnSpPr>
        <p:spPr>
          <a:xfrm flipH="1">
            <a:off x="1285077" y="1090531"/>
            <a:ext cx="3267687" cy="1363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8" idx="2"/>
            <a:endCxn id="5" idx="0"/>
          </p:cNvCxnSpPr>
          <p:nvPr/>
        </p:nvCxnSpPr>
        <p:spPr>
          <a:xfrm flipH="1">
            <a:off x="3504211" y="1090531"/>
            <a:ext cx="1048553" cy="1725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8" idx="2"/>
            <a:endCxn id="6" idx="0"/>
          </p:cNvCxnSpPr>
          <p:nvPr/>
        </p:nvCxnSpPr>
        <p:spPr>
          <a:xfrm>
            <a:off x="4552764" y="1090531"/>
            <a:ext cx="1069426" cy="1725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8" idx="2"/>
            <a:endCxn id="7" idx="0"/>
          </p:cNvCxnSpPr>
          <p:nvPr/>
        </p:nvCxnSpPr>
        <p:spPr>
          <a:xfrm>
            <a:off x="4552764" y="1090531"/>
            <a:ext cx="3301718" cy="13631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54148" y="4441381"/>
            <a:ext cx="10904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И.Кант</a:t>
            </a:r>
            <a:endParaRPr lang="ru-RU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(1724-1804)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08446" y="5381802"/>
            <a:ext cx="123001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Г.В.Ф. Гегель</a:t>
            </a:r>
          </a:p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(1770-1831)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64496" y="5381802"/>
            <a:ext cx="131538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Б.Н.Чичерин</a:t>
            </a:r>
            <a:endParaRPr lang="ru-RU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(1828-1904)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99353" y="4441381"/>
            <a:ext cx="151025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В.С.Нерсесянц</a:t>
            </a:r>
            <a:endParaRPr lang="ru-RU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(1938-2005)</a:t>
            </a:r>
          </a:p>
        </p:txBody>
      </p:sp>
    </p:spTree>
    <p:extLst>
      <p:ext uri="{BB962C8B-B14F-4D97-AF65-F5344CB8AC3E}">
        <p14:creationId xmlns:p14="http://schemas.microsoft.com/office/powerpoint/2010/main" val="3714259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368" y="923596"/>
            <a:ext cx="3492717" cy="4613022"/>
          </a:xfrm>
          <a:prstGeom prst="rect">
            <a:avLst/>
          </a:prstGeom>
          <a:ln>
            <a:noFill/>
          </a:ln>
          <a:effectLst>
            <a:outerShdw blurRad="546100" dist="139700" algn="tl" rotWithShape="0">
              <a:srgbClr val="333333">
                <a:alpha val="65000"/>
              </a:srgbClr>
            </a:outerShdw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11255" y="630390"/>
            <a:ext cx="293511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Среди них особое место занимает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Павел Иванович Новгородцев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(1866-1924)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в своих трудах изложил личное видение проблемы государства и права, демократии, личности, общественного идеала в русской духовной, политической и культурной жизни во второй половине XIX - начала XX вв.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12042" y="923596"/>
            <a:ext cx="273195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«О задачах современной философии права», «Об общественном идеале», «Кризис современного правосознания», «Демократия на распутье» - эти и многие другие работы принадлежат перу П.И.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Новгородцева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794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83434" y="845709"/>
            <a:ext cx="9144000" cy="150041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indent="405289">
              <a:lnSpc>
                <a:spcPct val="150000"/>
              </a:lnSpc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05289">
              <a:lnSpc>
                <a:spcPct val="150000"/>
              </a:lnSpc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05289">
              <a:lnSpc>
                <a:spcPct val="150000"/>
              </a:lnSpc>
            </a:pPr>
            <a:endParaRPr lang="ru-RU" dirty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7175" indent="-257175" algn="just">
              <a:buAutoNum type="arabicPeriod"/>
            </a:pP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45980" y="2614847"/>
            <a:ext cx="371755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ctr">
              <a:buAutoNum type="arabicPeriod"/>
            </a:pP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Философия 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права не могла решить проблему сочетания субъективного и объективного начал</a:t>
            </a:r>
            <a:b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000" dirty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7175" indent="-257175" algn="ctr">
              <a:buAutoNum type="arabicPeriod"/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Разумное объяснение природы естественного закона</a:t>
            </a:r>
            <a:b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000" dirty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7175" indent="-257175" algn="ctr">
              <a:buFontTx/>
              <a:buAutoNum type="arabicPeriod"/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Новая трактовка вопроса о неизменном содержании естественного права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351369" y="147492"/>
            <a:ext cx="94921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05289"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Общим содержанием философии права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Новгородцева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естественно-правовая проблематика. </a:t>
            </a:r>
          </a:p>
          <a:p>
            <a:pPr indent="405289"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мнению ученого, в основном современную трактовку понятию «естественное право» удалось дать Канту.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531" y="2562896"/>
            <a:ext cx="2495490" cy="35510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07" y="2614847"/>
            <a:ext cx="2632273" cy="34990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849305" y="1682444"/>
            <a:ext cx="5710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Проблемы </a:t>
            </a:r>
            <a:r>
              <a:rPr lang="ru-RU" sz="2800" b="1" dirty="0" err="1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докантовской</a:t>
            </a:r>
            <a:r>
              <a:rPr lang="ru-RU" sz="2800" b="1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теории:</a:t>
            </a:r>
          </a:p>
        </p:txBody>
      </p:sp>
    </p:spTree>
    <p:extLst>
      <p:ext uri="{BB962C8B-B14F-4D97-AF65-F5344CB8AC3E}">
        <p14:creationId xmlns:p14="http://schemas.microsoft.com/office/powerpoint/2010/main" val="76124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2172" y="2703860"/>
            <a:ext cx="631772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Монография «Возрождение естественного права» (в ее состав должны были войти статьи «Нравственный идеализм в философии права» и «Государство и право»). 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21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6173" y="176595"/>
            <a:ext cx="90278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предисловии к монографии «Кризис современного правосознания» Новгородцев отмечал, что его планируемый центральный труд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«Введение в философию права»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будет состоять из </a:t>
            </a:r>
          </a:p>
          <a:p>
            <a:pPr algn="ctr"/>
            <a:r>
              <a:rPr lang="ru-RU" sz="2400" i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трех частей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28545" y="4458186"/>
            <a:ext cx="54030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Монография «Кризис современного 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правосознания»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30990" y="5602535"/>
            <a:ext cx="63130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Исследование «Об общественном идеале».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342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515" y="123136"/>
            <a:ext cx="90279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П.И. Новгородцев высоко оценивал кантовское моральное обоснование права, противопоставление идеала и действительности и с этих позиций критиковал гегелевский этатизм, хотя и разделял ряд идей гегелевской философии права.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4974037"/>
            <a:ext cx="88661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Однако в поисках гармонии между началами индивидуальности и всеобщности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Новгородцев акцент делает </a:t>
            </a:r>
            <a:endParaRPr lang="ru-RU" sz="2400" i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2400" i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 </a:t>
            </a:r>
            <a:r>
              <a:rPr lang="ru-RU" sz="2400" i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государстве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как Гегель, </a:t>
            </a:r>
          </a:p>
          <a:p>
            <a:pPr algn="ctr"/>
            <a:r>
              <a:rPr lang="ru-RU" sz="2400" i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 на индивиде</a:t>
            </a:r>
            <a:r>
              <a:rPr lang="ru-RU" sz="2400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sz="2400" u="sng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551" y="1803042"/>
            <a:ext cx="4763868" cy="3170995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086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9301" y="338301"/>
            <a:ext cx="441012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В книге «Кризис современного правосознания»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Новгородцевым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была предпринята попытка ответа на вопросы: в чем состоит кризис культуры и цивилизации начала века и как его можно преодолеть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15177" y="3202752"/>
            <a:ext cx="522882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По его мнению, глубина кризиса, постигшего современное правосознание, раскрывается в весьма характерных для начала XX в. уверениях о ненужности права как такового, в бессилии внешних политических форм и учреждений, в желании устремиться в область моральной жизни поверх насильственных рамок правового закона, без юридических гарантий.</a:t>
            </a:r>
            <a:endParaRPr lang="ru-RU" sz="2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45" y="2808611"/>
            <a:ext cx="2965517" cy="34786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550" y="483108"/>
            <a:ext cx="3759342" cy="24285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46420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94014" y="1161961"/>
            <a:ext cx="474784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Сегодня в высшей степени актуально звучат слова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П. И.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Новгородцева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</a:p>
          <a:p>
            <a:pPr algn="ctr"/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«Наивная и незрелая политическая мысль обыкновенно полагает, что стоит только</a:t>
            </a:r>
          </a:p>
          <a:p>
            <a:pPr algn="ctr"/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свергнуть старый порядок и провозгласить свободу жизни, всеобщее избирательное право, </a:t>
            </a:r>
          </a:p>
          <a:p>
            <a:pPr algn="ctr"/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учредительную власть народа, </a:t>
            </a:r>
          </a:p>
          <a:p>
            <a:pPr algn="ctr"/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 демократия осуществиться сама собой».</a:t>
            </a:r>
            <a:r>
              <a:rPr lang="ru-RU" sz="2400" i="1" dirty="0"/>
              <a:t> </a:t>
            </a:r>
            <a:endParaRPr lang="ru-RU" sz="2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19" y="534835"/>
            <a:ext cx="4178207" cy="5583603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055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600"/>
                            </p:stCondLst>
                            <p:childTnLst>
                              <p:par>
                                <p:cTn id="16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237" y="3815655"/>
            <a:ext cx="896463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Демократия, отмечал Новгородцев, означает 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«возможно полную свободу личности, свободу ее исканий, свободу состязания мнений и систем.</a:t>
            </a:r>
            <a:b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Демократия – возможно полное и свободное проявление жизненных сил, живая игра этих сил, простор для различных возможностей, открытость и широта для всяких проявлений творчества».</a:t>
            </a:r>
            <a:endParaRPr lang="ru-RU" sz="2400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958" y="292176"/>
            <a:ext cx="5773193" cy="32785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5885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1361</TotalTime>
  <Words>486</Words>
  <Application>Microsoft Office PowerPoint</Application>
  <PresentationFormat>Экран (4:3)</PresentationFormat>
  <Paragraphs>66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Лера</dc:creator>
  <cp:lastModifiedBy>Лера</cp:lastModifiedBy>
  <cp:revision>25</cp:revision>
  <dcterms:created xsi:type="dcterms:W3CDTF">2016-11-28T18:58:41Z</dcterms:created>
  <dcterms:modified xsi:type="dcterms:W3CDTF">2016-12-05T10:40:01Z</dcterms:modified>
</cp:coreProperties>
</file>