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FDF9B-B5C2-4DFF-AB33-F12A7C487E2B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DCAF-806B-4E23-85B9-44E450B896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mZRzi4KC7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" y="-18000"/>
            <a:ext cx="9144008" cy="6876000"/>
          </a:xfrm>
          <a:prstGeom prst="rect">
            <a:avLst/>
          </a:prstGeom>
        </p:spPr>
      </p:pic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400" b="1" i="1" dirty="0" smtClean="0">
                <a:latin typeface="Book Antiqua" pitchFamily="18" charset="0"/>
              </a:rPr>
              <a:t>СТУДЕНТ ГОДА РФ РГУП-2015</a:t>
            </a:r>
            <a:br>
              <a:rPr lang="ru-RU" sz="3400" b="1" i="1" dirty="0" smtClean="0">
                <a:latin typeface="Book Antiqua" pitchFamily="18" charset="0"/>
              </a:rPr>
            </a:br>
            <a:r>
              <a:rPr lang="ru-RU" sz="3400" b="1" i="1" dirty="0" err="1" smtClean="0">
                <a:latin typeface="Book Antiqua" pitchFamily="18" charset="0"/>
              </a:rPr>
              <a:t>Холбердыева</a:t>
            </a:r>
            <a:r>
              <a:rPr lang="ru-RU" sz="3400" b="1" i="1" dirty="0" smtClean="0">
                <a:latin typeface="Book Antiqua" pitchFamily="18" charset="0"/>
              </a:rPr>
              <a:t> Татьяна </a:t>
            </a:r>
            <a:r>
              <a:rPr lang="ru-RU" sz="3400" b="1" i="1" dirty="0" err="1" smtClean="0">
                <a:latin typeface="Book Antiqua" pitchFamily="18" charset="0"/>
              </a:rPr>
              <a:t>Турсунмуродовна</a:t>
            </a:r>
            <a:endParaRPr lang="ru-RU" sz="3400" b="1" i="1" dirty="0">
              <a:latin typeface="Book Antiqua" pitchFamily="18" charset="0"/>
            </a:endParaRPr>
          </a:p>
        </p:txBody>
      </p:sp>
      <p:pic>
        <p:nvPicPr>
          <p:cNvPr id="24" name="Содержимое 23" descr="PzvuVBEsLk8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700808"/>
            <a:ext cx="3141342" cy="4743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Содержимое 22"/>
          <p:cNvSpPr>
            <a:spLocks noGrp="1"/>
          </p:cNvSpPr>
          <p:nvPr>
            <p:ph sz="half" idx="2"/>
          </p:nvPr>
        </p:nvSpPr>
        <p:spPr>
          <a:xfrm>
            <a:off x="4499992" y="2060848"/>
            <a:ext cx="4392488" cy="438194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Студентка факультета подготовки специалистов для судебной системы очной формы обучения 2 курса группы Д-206</a:t>
            </a:r>
          </a:p>
          <a:p>
            <a:pPr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Отличница учёбы</a:t>
            </a:r>
          </a:p>
          <a:p>
            <a:pPr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Куратор группы факультета непрерывного образования Ко-103п</a:t>
            </a:r>
          </a:p>
          <a:p>
            <a:pPr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Секретарь Студенческого Совета РФ РГУП</a:t>
            </a:r>
          </a:p>
          <a:p>
            <a:pPr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Секретарь Студенческого научного общества РФ РГУП</a:t>
            </a:r>
          </a:p>
          <a:p>
            <a:pPr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Работник Юридической клиники при РФ РГУП</a:t>
            </a:r>
          </a:p>
          <a:p>
            <a:pPr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«Мисс Очарование» 2014 года по версии РФ РГУП</a:t>
            </a:r>
          </a:p>
          <a:p>
            <a:pPr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Журналист студенческого журнала РФ РГУП «Арти</a:t>
            </a:r>
            <a:r>
              <a:rPr lang="en-US" sz="1700" b="1" dirty="0" smtClean="0">
                <a:solidFill>
                  <a:schemeClr val="bg1"/>
                </a:solidFill>
                <a:latin typeface="Palatino Linotype" pitchFamily="18" charset="0"/>
              </a:rPr>
              <a:t>Cool</a:t>
            </a: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bg1"/>
                </a:solidFill>
                <a:latin typeface="Palatino Linotype" pitchFamily="18" charset="0"/>
              </a:rPr>
              <a:t>Участник театральной студии «Сказка»</a:t>
            </a:r>
          </a:p>
          <a:p>
            <a:endParaRPr lang="ru-RU" sz="1400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ZRzi4KC7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" y="0"/>
            <a:ext cx="9144008" cy="6876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latin typeface="Book Antiqua" pitchFamily="18" charset="0"/>
              </a:rPr>
              <a:t>Достижения студентки за 2014-2015 </a:t>
            </a:r>
            <a:r>
              <a:rPr lang="ru-RU" sz="3400" b="1" i="1" dirty="0" err="1" smtClean="0">
                <a:latin typeface="Book Antiqua" pitchFamily="18" charset="0"/>
              </a:rPr>
              <a:t>уч</a:t>
            </a:r>
            <a:r>
              <a:rPr lang="ru-RU" sz="3400" b="1" i="1" dirty="0" smtClean="0">
                <a:latin typeface="Book Antiqua" pitchFamily="18" charset="0"/>
              </a:rPr>
              <a:t>. </a:t>
            </a:r>
            <a:r>
              <a:rPr lang="ru-RU" sz="3400" b="1" i="1" dirty="0">
                <a:latin typeface="Book Antiqua" pitchFamily="18" charset="0"/>
              </a:rPr>
              <a:t>г</a:t>
            </a:r>
            <a:r>
              <a:rPr lang="ru-RU" sz="3400" b="1" i="1" dirty="0" smtClean="0">
                <a:latin typeface="Book Antiqua" pitchFamily="18" charset="0"/>
              </a:rPr>
              <a:t>г.</a:t>
            </a:r>
            <a:endParaRPr lang="ru-RU" sz="3400" b="1" i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Победитель региональной </a:t>
            </a:r>
            <a:r>
              <a:rPr lang="ru-RU" sz="1600" b="1" dirty="0" err="1" smtClean="0">
                <a:solidFill>
                  <a:schemeClr val="bg1"/>
                </a:solidFill>
                <a:latin typeface="Palatino Linotype" pitchFamily="18" charset="0"/>
              </a:rPr>
              <a:t>очно-заочной</a:t>
            </a: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 научно-практической конференции «Судебная власть: её роль и значение в истории России (к 150-летию судебной реформы 1864г.)» по секции «Уголовно-правовых дисциплин»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Победитель ежегодной межвузовской студенческой научно-практической конференции РФ РГУП «Судебная система России на современном этапе общественного развития» по секции «История права зарубежных стран»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Победитель общественно-политических дебатов «Языковая парадигма в поле юриспруденции (лингвистические </a:t>
            </a:r>
            <a:r>
              <a:rPr lang="ru-RU" sz="1600" b="1" dirty="0" err="1" smtClean="0">
                <a:solidFill>
                  <a:schemeClr val="bg1"/>
                </a:solidFill>
                <a:latin typeface="Palatino Linotype" pitchFamily="18" charset="0"/>
              </a:rPr>
              <a:t>социокультурные</a:t>
            </a: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 аспекты)» в рамках </a:t>
            </a:r>
            <a:r>
              <a:rPr lang="ru-RU" sz="1600" b="1" dirty="0">
                <a:solidFill>
                  <a:schemeClr val="bg1"/>
                </a:solidFill>
                <a:latin typeface="Palatino Linotype" pitchFamily="18" charset="0"/>
              </a:rPr>
              <a:t>е</a:t>
            </a: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жегодной межвузовской студенческой научно-практической конференции РФ РГУП «Судебная система России на современном этапе общественного развития»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Обладатель благодарности за активное участие в работе круглого стола «Социально-экономическая динамика России на современном этапе: проблемы и пути решения» ежегодной межвузовской студенческой научно-практической конференции РФ РГУП «Судебная система России на современном этапе общественного развития»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Победитель </a:t>
            </a:r>
            <a:r>
              <a:rPr lang="en-US" sz="1600" b="1" dirty="0" smtClean="0">
                <a:solidFill>
                  <a:schemeClr val="bg1"/>
                </a:solidFill>
                <a:latin typeface="Palatino Linotype" pitchFamily="18" charset="0"/>
              </a:rPr>
              <a:t>XIV</a:t>
            </a: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 ежегодной международной научно-практической конференции студентов «Право и суд в современном мире»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Palatino Linotype" pitchFamily="18" charset="0"/>
              </a:rPr>
              <a:t>( г. Москва 19-20 апреля 2015 г.) по секции «Теория государства и права»</a:t>
            </a:r>
          </a:p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600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ZRzi4KC7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" y="0"/>
            <a:ext cx="9144008" cy="6876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latin typeface="Book Antiqua" pitchFamily="18" charset="0"/>
              </a:rPr>
              <a:t>Достижения студентки за 2014-2015 </a:t>
            </a:r>
            <a:r>
              <a:rPr lang="ru-RU" sz="3400" b="1" i="1" dirty="0" err="1" smtClean="0">
                <a:latin typeface="Book Antiqua" pitchFamily="18" charset="0"/>
              </a:rPr>
              <a:t>уч</a:t>
            </a:r>
            <a:r>
              <a:rPr lang="ru-RU" sz="3400" b="1" i="1" dirty="0" smtClean="0">
                <a:latin typeface="Book Antiqua" pitchFamily="18" charset="0"/>
              </a:rPr>
              <a:t>. </a:t>
            </a:r>
            <a:r>
              <a:rPr lang="ru-RU" sz="3400" b="1" i="1" dirty="0">
                <a:latin typeface="Book Antiqua" pitchFamily="18" charset="0"/>
              </a:rPr>
              <a:t>г</a:t>
            </a:r>
            <a:r>
              <a:rPr lang="ru-RU" sz="3400" b="1" i="1" dirty="0" smtClean="0">
                <a:latin typeface="Book Antiqua" pitchFamily="18" charset="0"/>
              </a:rPr>
              <a:t>г.</a:t>
            </a:r>
            <a:endParaRPr lang="ru-RU" sz="3400" b="1" i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Организатор и участник </a:t>
            </a:r>
            <a:r>
              <a:rPr lang="en-US" sz="1600" b="1" dirty="0" smtClean="0">
                <a:solidFill>
                  <a:schemeClr val="bg1"/>
                </a:solidFill>
                <a:latin typeface="Palatino Linotype" pitchFamily="18" charset="0"/>
              </a:rPr>
              <a:t>VIII</a:t>
            </a: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 Ростовской Модели ООН 2014 РФ РГУП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Участник Модели ООН Российской таможенной академии 2014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Победитель в номинации «Борец за Мир» Межвузовской Модели ООН-2015 (г.Москва РГУП 4-5 марта 2015 г.)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Участник Московской международной модели ООН 2015 МГИМО (г. Москва 19-24 апреля 2015 г.)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Участник круглых столов РФ РГУП на темы «Международная безопасность» и «Международное правосудие после Второй мировой войны»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Участник конкурса эссе, посвященного </a:t>
            </a:r>
            <a:r>
              <a:rPr lang="ru-RU" sz="1600" b="1" dirty="0">
                <a:solidFill>
                  <a:schemeClr val="bg1"/>
                </a:solidFill>
                <a:latin typeface="Palatino Linotype" pitchFamily="18" charset="0"/>
              </a:rPr>
              <a:t>70 годовщине Победы советского народа в Великой отечественной войне -«Величие подвига советского солдата сквозь призму времени</a:t>
            </a: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»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«Мисс Очарование» 2015 г. по версии Ростовского филиала РГУП</a:t>
            </a: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Организатор большинства культурно-массовых мероприятий, таких как «Праздничный концерт, посвящённый началу учебного года», «Посвящение студентов», «День преподавателя», «Фестиваль национальных культур», «Доноры Дона», «День открытых дверей», «Открытие музейной экспозиции».</a:t>
            </a:r>
          </a:p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600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ZRzi4KC7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" y="0"/>
            <a:ext cx="9144008" cy="6876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latin typeface="Book Antiqua" pitchFamily="18" charset="0"/>
              </a:rPr>
              <a:t>Учебная и научная деятельность</a:t>
            </a:r>
            <a:endParaRPr lang="ru-RU" sz="3400" b="1" i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5" name="Рисунок 4" descr="ZvyITz8Zb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268760"/>
            <a:ext cx="4159168" cy="2775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95536" y="141277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Круглый стол на тему «Международная безопасность»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8" name="Рисунок 7" descr="-NP0a52YJz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1268760"/>
            <a:ext cx="4208984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5796136" y="1412776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Модель ООН РТА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13" name="Рисунок 12" descr="bMJJxnPo7f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071386"/>
            <a:ext cx="4176464" cy="27866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TextBox 14"/>
          <p:cNvSpPr txBox="1"/>
          <p:nvPr/>
        </p:nvSpPr>
        <p:spPr>
          <a:xfrm>
            <a:off x="611560" y="436510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itchFamily="66" charset="0"/>
              </a:rPr>
              <a:t>XIV</a:t>
            </a:r>
            <a:r>
              <a:rPr lang="ru-RU" sz="1400" b="1" dirty="0" smtClean="0">
                <a:latin typeface="Comic Sans MS" pitchFamily="66" charset="0"/>
              </a:rPr>
              <a:t> ежегодная международная научно-практическая конференция студентов «Право и суд в современном мире»</a:t>
            </a:r>
            <a:endParaRPr lang="ru-RU" sz="1400" dirty="0">
              <a:latin typeface="Comic Sans MS" pitchFamily="66" charset="0"/>
            </a:endParaRPr>
          </a:p>
        </p:txBody>
      </p:sp>
      <p:pic>
        <p:nvPicPr>
          <p:cNvPr id="16" name="Рисунок 15" descr="xb584bqo8sQ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4071385"/>
            <a:ext cx="4176464" cy="27866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TextBox 17"/>
          <p:cNvSpPr txBox="1"/>
          <p:nvPr/>
        </p:nvSpPr>
        <p:spPr>
          <a:xfrm>
            <a:off x="4788024" y="4221088"/>
            <a:ext cx="1368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Comic Sans MS" pitchFamily="66" charset="0"/>
              </a:rPr>
              <a:t>ежегодная межвузовская студенческая научно-практическая конференция РФ РГУП «Судебная система России на современном этапе общественного развития»</a:t>
            </a:r>
            <a:endParaRPr lang="ru-RU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ZRzi4KC7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" y="0"/>
            <a:ext cx="9144008" cy="6876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latin typeface="Book Antiqua" pitchFamily="18" charset="0"/>
              </a:rPr>
              <a:t>Учебная и научная деятельность</a:t>
            </a:r>
            <a:endParaRPr lang="ru-RU" sz="3400" b="1" i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14" name="Рисунок 13" descr="YtG3QkXIPy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96752"/>
            <a:ext cx="4248471" cy="2841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TextBox 16"/>
          <p:cNvSpPr txBox="1"/>
          <p:nvPr/>
        </p:nvSpPr>
        <p:spPr>
          <a:xfrm>
            <a:off x="395536" y="2852936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mic Sans MS" pitchFamily="66" charset="0"/>
              </a:rPr>
              <a:t>VIII</a:t>
            </a:r>
            <a:r>
              <a:rPr lang="ru-RU" sz="1600" b="1" dirty="0" smtClean="0">
                <a:latin typeface="Comic Sans MS" pitchFamily="66" charset="0"/>
              </a:rPr>
              <a:t> Ростовская Модель ООН 2014 РФ РГУП</a:t>
            </a:r>
            <a:endParaRPr lang="ru-RU" sz="1600" dirty="0">
              <a:latin typeface="Comic Sans MS" pitchFamily="66" charset="0"/>
            </a:endParaRPr>
          </a:p>
        </p:txBody>
      </p:sp>
      <p:pic>
        <p:nvPicPr>
          <p:cNvPr id="19" name="Рисунок 18" descr="yX3hPxdyUB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196752"/>
            <a:ext cx="4195440" cy="2799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TextBox 19"/>
          <p:cNvSpPr txBox="1"/>
          <p:nvPr/>
        </p:nvSpPr>
        <p:spPr>
          <a:xfrm>
            <a:off x="5004048" y="1268760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omic Sans MS" pitchFamily="66" charset="0"/>
              </a:rPr>
              <a:t>Московская международная модель ООН МГИМО</a:t>
            </a:r>
            <a:endParaRPr lang="ru-RU" sz="1600" b="1" dirty="0">
              <a:latin typeface="Comic Sans MS" pitchFamily="66" charset="0"/>
            </a:endParaRPr>
          </a:p>
        </p:txBody>
      </p:sp>
      <p:pic>
        <p:nvPicPr>
          <p:cNvPr id="22" name="Рисунок 21" descr="Wbkw1vV_I_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4169622"/>
            <a:ext cx="3600400" cy="26883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2771800" y="4293097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omic Sans MS" pitchFamily="66" charset="0"/>
              </a:rPr>
              <a:t>Круглый стол «Международное правосудие после Второй мировой войны»</a:t>
            </a:r>
            <a:endParaRPr lang="ru-RU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ZRzi4KC7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" y="0"/>
            <a:ext cx="9144008" cy="6876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latin typeface="Book Antiqua" pitchFamily="18" charset="0"/>
              </a:rPr>
              <a:t>Культурно-массовая деятельность</a:t>
            </a:r>
            <a:endParaRPr lang="ru-RU" sz="3400" b="1" i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12" name="Рисунок 11" descr="5I4B3X-NF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84784"/>
            <a:ext cx="2808312" cy="48882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12"/>
          <p:cNvSpPr txBox="1"/>
          <p:nvPr/>
        </p:nvSpPr>
        <p:spPr>
          <a:xfrm>
            <a:off x="971600" y="191683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«Мисс и Мистер Правосудие» 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15" name="Рисунок 14" descr="ZuTpNk05h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1196752"/>
            <a:ext cx="3744416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TextBox 15"/>
          <p:cNvSpPr txBox="1"/>
          <p:nvPr/>
        </p:nvSpPr>
        <p:spPr>
          <a:xfrm>
            <a:off x="4427984" y="321297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Открытие музейной экспозиции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8" name="Рисунок 17" descr="NFnknipoPe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4149080"/>
            <a:ext cx="3835400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Box 20"/>
          <p:cNvSpPr txBox="1"/>
          <p:nvPr/>
        </p:nvSpPr>
        <p:spPr>
          <a:xfrm>
            <a:off x="4644008" y="602128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Посвящение в первокурсники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ZRzi4KC7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" y="0"/>
            <a:ext cx="9144008" cy="6876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latin typeface="Book Antiqua" pitchFamily="18" charset="0"/>
              </a:rPr>
              <a:t>Общественно-полезная деятельность</a:t>
            </a:r>
            <a:endParaRPr lang="ru-RU" sz="3400" b="1" i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14" name="Рисунок 13" descr="s4PBZ5pxd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96752"/>
            <a:ext cx="4411464" cy="29288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TextBox 16"/>
          <p:cNvSpPr txBox="1"/>
          <p:nvPr/>
        </p:nvSpPr>
        <p:spPr>
          <a:xfrm>
            <a:off x="827584" y="12687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«Доноры Дона»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19" name="Рисунок 18" descr="wZJfgwY1T_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196752"/>
            <a:ext cx="4159168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TextBox 19"/>
          <p:cNvSpPr txBox="1"/>
          <p:nvPr/>
        </p:nvSpPr>
        <p:spPr>
          <a:xfrm>
            <a:off x="5364088" y="141277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«День открытых дверей»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22" name="Рисунок 21" descr="5XxcDgA5Jm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4169622"/>
            <a:ext cx="3600400" cy="26883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3059832" y="429309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omic Sans MS" pitchFamily="66" charset="0"/>
              </a:rPr>
              <a:t>Стажировка в прокуратуре Ворошиловского      района г.Ростова-на-Дону</a:t>
            </a:r>
            <a:endParaRPr lang="ru-RU" sz="1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ZRzi4KC7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" y="0"/>
            <a:ext cx="9144008" cy="6876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1216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Book Antiqua" pitchFamily="18" charset="0"/>
              </a:rPr>
              <a:t>Студент года-2015</a:t>
            </a:r>
            <a:br>
              <a:rPr lang="ru-RU" sz="3200" b="1" i="1" dirty="0" smtClean="0">
                <a:latin typeface="Book Antiqua" pitchFamily="18" charset="0"/>
              </a:rPr>
            </a:br>
            <a:r>
              <a:rPr lang="ru-RU" sz="3200" b="1" i="1" dirty="0" smtClean="0">
                <a:latin typeface="Book Antiqua" pitchFamily="18" charset="0"/>
              </a:rPr>
              <a:t>Ростовского филиала</a:t>
            </a:r>
            <a:r>
              <a:rPr lang="ru-RU" sz="2800" b="1" i="1" dirty="0" smtClean="0">
                <a:latin typeface="Book Antiqua" pitchFamily="18" charset="0"/>
              </a:rPr>
              <a:t/>
            </a:r>
            <a:br>
              <a:rPr lang="ru-RU" sz="28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latin typeface="Book Antiqua" pitchFamily="18" charset="0"/>
              </a:rPr>
              <a:t>«Российский государственный университет правосудия»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12" name="Рисунок 11" descr="zo9dYzL-J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700808"/>
            <a:ext cx="3712524" cy="4971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251520" y="2060848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Отличная учёба</a:t>
            </a:r>
            <a:endParaRPr lang="ru-RU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472514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Активная научная деятельность</a:t>
            </a:r>
            <a:endParaRPr lang="ru-RU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4248" y="1988840"/>
            <a:ext cx="21602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Активная культурно-массовая деятельность</a:t>
            </a:r>
            <a:endParaRPr lang="ru-RU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0232" y="4437112"/>
            <a:ext cx="2339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Активная общественно-полезная деятельность</a:t>
            </a:r>
            <a:endParaRPr lang="ru-RU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509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СТУДЕНТ ГОДА РФ РГУП-2015 Холбердыева Татьяна Турсунмуродовна</vt:lpstr>
      <vt:lpstr>Достижения студентки за 2014-2015 уч. гг.</vt:lpstr>
      <vt:lpstr>Достижения студентки за 2014-2015 уч. гг.</vt:lpstr>
      <vt:lpstr>Учебная и научная деятельность</vt:lpstr>
      <vt:lpstr>Учебная и научная деятельность</vt:lpstr>
      <vt:lpstr>Культурно-массовая деятельность</vt:lpstr>
      <vt:lpstr>Общественно-полезная деятельность</vt:lpstr>
      <vt:lpstr>Студент года-2015 Ростовского филиала «Российский государственный университет правосудия»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СТУДЕНТ ГОДА РФ РГУП-2015 Холбердыева Татьяна Турсунмуродовна</dc:title>
  <dc:creator>HP</dc:creator>
  <cp:lastModifiedBy>HP</cp:lastModifiedBy>
  <cp:revision>1</cp:revision>
  <dcterms:created xsi:type="dcterms:W3CDTF">2015-05-10T19:09:27Z</dcterms:created>
  <dcterms:modified xsi:type="dcterms:W3CDTF">2015-05-10T21:22:18Z</dcterms:modified>
</cp:coreProperties>
</file>